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handoutMasterIdLst>
    <p:handoutMasterId r:id="rId21"/>
  </p:handoutMasterIdLst>
  <p:sldIdLst>
    <p:sldId id="680" r:id="rId2"/>
    <p:sldId id="336" r:id="rId3"/>
    <p:sldId id="588" r:id="rId4"/>
    <p:sldId id="655" r:id="rId5"/>
    <p:sldId id="679" r:id="rId6"/>
    <p:sldId id="651" r:id="rId7"/>
    <p:sldId id="681" r:id="rId8"/>
    <p:sldId id="672" r:id="rId9"/>
    <p:sldId id="673" r:id="rId10"/>
    <p:sldId id="674" r:id="rId11"/>
    <p:sldId id="682" r:id="rId12"/>
    <p:sldId id="675" r:id="rId13"/>
    <p:sldId id="676" r:id="rId14"/>
    <p:sldId id="683" r:id="rId15"/>
    <p:sldId id="677" r:id="rId16"/>
    <p:sldId id="678" r:id="rId17"/>
    <p:sldId id="684" r:id="rId18"/>
    <p:sldId id="662" r:id="rId19"/>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14DF"/>
    <a:srgbClr val="403FC5"/>
    <a:srgbClr val="E4ECEC"/>
    <a:srgbClr val="0A5507"/>
    <a:srgbClr val="BBCDEF"/>
    <a:srgbClr val="8C8C8C"/>
    <a:srgbClr val="FFD8CF"/>
    <a:srgbClr val="FF54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88561" autoAdjust="0"/>
  </p:normalViewPr>
  <p:slideViewPr>
    <p:cSldViewPr>
      <p:cViewPr varScale="1">
        <p:scale>
          <a:sx n="96" d="100"/>
          <a:sy n="96" d="100"/>
        </p:scale>
        <p:origin x="36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1026"/>
          <p:cNvSpPr>
            <a:spLocks noGrp="1" noChangeArrowheads="1"/>
          </p:cNvSpPr>
          <p:nvPr>
            <p:ph type="hdr" sz="quarter"/>
          </p:nvPr>
        </p:nvSpPr>
        <p:spPr bwMode="auto">
          <a:xfrm>
            <a:off x="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eaLnBrk="0" hangingPunct="0">
              <a:defRPr sz="13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27651" name="Rectangle 1027"/>
          <p:cNvSpPr>
            <a:spLocks noGrp="1" noChangeArrowheads="1"/>
          </p:cNvSpPr>
          <p:nvPr>
            <p:ph type="dt" sz="quarter" idx="1"/>
          </p:nvPr>
        </p:nvSpPr>
        <p:spPr bwMode="auto">
          <a:xfrm>
            <a:off x="414528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eaLnBrk="0" hangingPunct="0">
              <a:defRPr sz="13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27652" name="Rectangle 1028"/>
          <p:cNvSpPr>
            <a:spLocks noGrp="1" noChangeArrowheads="1"/>
          </p:cNvSpPr>
          <p:nvPr>
            <p:ph type="ftr" sz="quarter" idx="2"/>
          </p:nvPr>
        </p:nvSpPr>
        <p:spPr bwMode="auto">
          <a:xfrm>
            <a:off x="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eaLnBrk="0" hangingPunct="0">
              <a:defRPr sz="13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27653" name="Rectangle 1029"/>
          <p:cNvSpPr>
            <a:spLocks noGrp="1" noChangeArrowheads="1"/>
          </p:cNvSpPr>
          <p:nvPr>
            <p:ph type="sldNum" sz="quarter" idx="3"/>
          </p:nvPr>
        </p:nvSpPr>
        <p:spPr bwMode="auto">
          <a:xfrm>
            <a:off x="414528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eaLnBrk="0" hangingPunct="0">
              <a:defRPr sz="1300">
                <a:latin typeface="Arial" pitchFamily="112" charset="0"/>
                <a:ea typeface="ＭＳ Ｐゴシック" pitchFamily="112" charset="-128"/>
                <a:cs typeface="ＭＳ Ｐゴシック" pitchFamily="112" charset="-128"/>
              </a:defRPr>
            </a:lvl1pPr>
          </a:lstStyle>
          <a:p>
            <a:pPr>
              <a:defRPr/>
            </a:pPr>
            <a:fld id="{676B7067-53BA-4295-BB47-1DA283E1EECE}" type="slidenum">
              <a:rPr lang="en-US"/>
              <a:pPr>
                <a:defRPr/>
              </a:pPr>
              <a:t>‹#›</a:t>
            </a:fld>
            <a:endParaRPr lang="en-US" dirty="0"/>
          </a:p>
        </p:txBody>
      </p:sp>
    </p:spTree>
    <p:extLst>
      <p:ext uri="{BB962C8B-B14F-4D97-AF65-F5344CB8AC3E}">
        <p14:creationId xmlns:p14="http://schemas.microsoft.com/office/powerpoint/2010/main" val="11548974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eaLnBrk="0" hangingPunct="0">
              <a:defRPr sz="13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12291" name="Rectangle 3"/>
          <p:cNvSpPr>
            <a:spLocks noGrp="1" noChangeArrowheads="1"/>
          </p:cNvSpPr>
          <p:nvPr>
            <p:ph type="dt" idx="1"/>
          </p:nvPr>
        </p:nvSpPr>
        <p:spPr bwMode="auto">
          <a:xfrm>
            <a:off x="414528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eaLnBrk="0" hangingPunct="0">
              <a:defRPr sz="13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294"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eaLnBrk="0" hangingPunct="0">
              <a:defRPr sz="13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12295"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eaLnBrk="0" hangingPunct="0">
              <a:defRPr sz="1300">
                <a:latin typeface="Arial" pitchFamily="112" charset="0"/>
                <a:ea typeface="ＭＳ Ｐゴシック" pitchFamily="112" charset="-128"/>
                <a:cs typeface="ＭＳ Ｐゴシック" pitchFamily="112" charset="-128"/>
              </a:defRPr>
            </a:lvl1pPr>
          </a:lstStyle>
          <a:p>
            <a:pPr>
              <a:defRPr/>
            </a:pPr>
            <a:fld id="{3088B28D-0620-4055-BEA0-D3AEA9E1ACAD}" type="slidenum">
              <a:rPr lang="en-US"/>
              <a:pPr>
                <a:defRPr/>
              </a:pPr>
              <a:t>‹#›</a:t>
            </a:fld>
            <a:endParaRPr lang="en-US" dirty="0"/>
          </a:p>
        </p:txBody>
      </p:sp>
    </p:spTree>
    <p:extLst>
      <p:ext uri="{BB962C8B-B14F-4D97-AF65-F5344CB8AC3E}">
        <p14:creationId xmlns:p14="http://schemas.microsoft.com/office/powerpoint/2010/main" val="183047494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a:noFill/>
          <a:ln/>
        </p:spPr>
        <p:txBody>
          <a:bodyPr/>
          <a:lstStyle/>
          <a:p>
            <a:endParaRPr lang="en-US" dirty="0" smtClean="0">
              <a:ea typeface="ＭＳ Ｐゴシック"/>
              <a:cs typeface="ＭＳ Ｐゴシック"/>
            </a:endParaRPr>
          </a:p>
          <a:p>
            <a:r>
              <a:rPr lang="en-US" dirty="0" smtClean="0">
                <a:ea typeface="ＭＳ Ｐゴシック"/>
                <a:cs typeface="ＭＳ Ｐゴシック"/>
              </a:rPr>
              <a:t> All of us will have to assess whether the legislature’s effort, the SPLOST, is in the best interests of our family, community, businesses, county, region, and state.  Get past the emotions and ask:</a:t>
            </a:r>
          </a:p>
          <a:p>
            <a:r>
              <a:rPr lang="en-US" dirty="0" smtClean="0">
                <a:ea typeface="ＭＳ Ｐゴシック"/>
                <a:cs typeface="ＭＳ Ｐゴシック"/>
              </a:rPr>
              <a:t>- What are the goals?</a:t>
            </a:r>
          </a:p>
          <a:p>
            <a:r>
              <a:rPr lang="en-US" dirty="0" smtClean="0">
                <a:ea typeface="ＭＳ Ｐゴシック"/>
                <a:cs typeface="ＭＳ Ｐゴシック"/>
              </a:rPr>
              <a:t>- How much are we willing to spend on them?</a:t>
            </a:r>
          </a:p>
          <a:p>
            <a:r>
              <a:rPr lang="en-US" dirty="0" smtClean="0">
                <a:ea typeface="ＭＳ Ｐゴシック"/>
                <a:cs typeface="ＭＳ Ｐゴシック"/>
              </a:rPr>
              <a:t>- What is the most efficient way to accomplish them?</a:t>
            </a:r>
          </a:p>
          <a:p>
            <a:endParaRPr lang="en-US" dirty="0" smtClean="0">
              <a:ea typeface="ＭＳ Ｐゴシック"/>
              <a:cs typeface="ＭＳ Ｐゴシック"/>
            </a:endParaRPr>
          </a:p>
          <a:p>
            <a:r>
              <a:rPr lang="en-US" dirty="0" smtClean="0">
                <a:ea typeface="ＭＳ Ｐゴシック"/>
                <a:cs typeface="ＭＳ Ｐゴシック"/>
              </a:rPr>
              <a:t>Responses will then answer “What are we getting out of it?” as well as, “What are we getting into?”</a:t>
            </a:r>
          </a:p>
          <a:p>
            <a:endParaRPr lang="en-US" dirty="0" smtClean="0">
              <a:ea typeface="ＭＳ Ｐゴシック"/>
              <a:cs typeface="ＭＳ Ｐゴシック"/>
            </a:endParaRPr>
          </a:p>
        </p:txBody>
      </p:sp>
      <p:sp>
        <p:nvSpPr>
          <p:cNvPr id="16387" name="Slide Number Placeholder 3"/>
          <p:cNvSpPr>
            <a:spLocks noGrp="1"/>
          </p:cNvSpPr>
          <p:nvPr>
            <p:ph type="sldNum" sz="quarter" idx="5"/>
          </p:nvPr>
        </p:nvSpPr>
        <p:spPr>
          <a:noFill/>
        </p:spPr>
        <p:txBody>
          <a:bodyPr/>
          <a:lstStyle/>
          <a:p>
            <a:fld id="{DF6FC142-3E0A-49B0-8851-D81FBDDF82C1}" type="slidenum">
              <a:rPr lang="en-US" smtClean="0">
                <a:latin typeface="Arial" charset="0"/>
                <a:ea typeface="ＭＳ Ｐゴシック"/>
                <a:cs typeface="ＭＳ Ｐゴシック"/>
              </a:rPr>
              <a:pPr/>
              <a:t>2</a:t>
            </a:fld>
            <a:endParaRPr lang="en-US" dirty="0" smtClean="0">
              <a:latin typeface="Arial" charset="0"/>
              <a:ea typeface="ＭＳ Ｐゴシック"/>
              <a:cs typeface="ＭＳ Ｐゴシック"/>
            </a:endParaRPr>
          </a:p>
        </p:txBody>
      </p:sp>
    </p:spTree>
    <p:extLst>
      <p:ext uri="{BB962C8B-B14F-4D97-AF65-F5344CB8AC3E}">
        <p14:creationId xmlns:p14="http://schemas.microsoft.com/office/powerpoint/2010/main" val="846826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b="1" dirty="0"/>
              <a:t>Defeat of the 2016 SPLOST will save the average four person household in Cobb County $240 a year, or $1,440 over the six year life of the SPLOST.</a:t>
            </a:r>
            <a:endParaRPr lang="en-US" sz="1300" dirty="0"/>
          </a:p>
          <a:p>
            <a:pPr lvl="0"/>
            <a:r>
              <a:rPr lang="en-US" sz="1300" b="1" dirty="0"/>
              <a:t>All things being equal, having that money in your pocket, vs. in the hands of well connected spending interests is preferable, giving you more money to save, invest, and make your own choices on how you want to spend YOUR money.</a:t>
            </a:r>
            <a:endParaRPr lang="en-US" sz="1300" dirty="0"/>
          </a:p>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5</a:t>
            </a:fld>
            <a:endParaRPr lang="en-US" dirty="0"/>
          </a:p>
        </p:txBody>
      </p:sp>
    </p:spTree>
    <p:extLst>
      <p:ext uri="{BB962C8B-B14F-4D97-AF65-F5344CB8AC3E}">
        <p14:creationId xmlns:p14="http://schemas.microsoft.com/office/powerpoint/2010/main" val="3123142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b="1" dirty="0"/>
              <a:t>The County (and the spending interests who will directly benefit from its passage) have failed to make a strong business case for its passage. According to former BOC Chairman candidate and local political activist Larry Savage, proponents of this SPLOST have failed to answer the following questions:</a:t>
            </a:r>
            <a:endParaRPr lang="en-US" sz="1300" dirty="0"/>
          </a:p>
          <a:p>
            <a:pPr lvl="1"/>
            <a:r>
              <a:rPr lang="en-US" sz="1300" b="1" dirty="0"/>
              <a:t>Who asked for it?</a:t>
            </a:r>
            <a:endParaRPr lang="en-US" sz="1300" dirty="0"/>
          </a:p>
          <a:p>
            <a:pPr lvl="1"/>
            <a:r>
              <a:rPr lang="en-US" sz="1300" b="1" dirty="0"/>
              <a:t>Is there a problem to be solved? </a:t>
            </a:r>
            <a:endParaRPr lang="en-US" sz="1300" dirty="0"/>
          </a:p>
          <a:p>
            <a:pPr lvl="1"/>
            <a:r>
              <a:rPr lang="en-US" sz="1300" b="1" dirty="0"/>
              <a:t>What is the purpose of the project? </a:t>
            </a:r>
            <a:endParaRPr lang="en-US" sz="1300" dirty="0"/>
          </a:p>
          <a:p>
            <a:pPr lvl="1"/>
            <a:r>
              <a:rPr lang="en-US" sz="1300" b="1" dirty="0"/>
              <a:t>What goals are to be achieved? </a:t>
            </a:r>
            <a:endParaRPr lang="en-US" sz="1300" dirty="0"/>
          </a:p>
          <a:p>
            <a:pPr lvl="1"/>
            <a:r>
              <a:rPr lang="en-US" sz="1300" b="1" dirty="0"/>
              <a:t>How many people will be served by this project? </a:t>
            </a:r>
            <a:endParaRPr lang="en-US" sz="1300" dirty="0"/>
          </a:p>
          <a:p>
            <a:pPr lvl="1"/>
            <a:r>
              <a:rPr lang="en-US" sz="1300" b="1" dirty="0"/>
              <a:t>What benefits are expected for the public? </a:t>
            </a:r>
            <a:endParaRPr lang="en-US" sz="1300" dirty="0"/>
          </a:p>
          <a:p>
            <a:pPr lvl="1"/>
            <a:r>
              <a:rPr lang="en-US" sz="1300" b="1" dirty="0"/>
              <a:t>What will be the future cost to operate and maintain this project? </a:t>
            </a:r>
            <a:endParaRPr lang="en-US" sz="1300" dirty="0"/>
          </a:p>
          <a:p>
            <a:r>
              <a:rPr lang="en-US" sz="1300" b="1" dirty="0"/>
              <a:t>“No one in the business world would even consider committing $750,000,000 based on a list of proposed projects without a shred of evidence that there will be any beneficial results.”</a:t>
            </a:r>
            <a:endParaRPr lang="en-US" sz="1300" dirty="0"/>
          </a:p>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6</a:t>
            </a:fld>
            <a:endParaRPr lang="en-US" dirty="0"/>
          </a:p>
        </p:txBody>
      </p:sp>
    </p:spTree>
    <p:extLst>
      <p:ext uri="{BB962C8B-B14F-4D97-AF65-F5344CB8AC3E}">
        <p14:creationId xmlns:p14="http://schemas.microsoft.com/office/powerpoint/2010/main" val="2280910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7</a:t>
            </a:fld>
            <a:endParaRPr lang="en-US" dirty="0"/>
          </a:p>
        </p:txBody>
      </p:sp>
    </p:spTree>
    <p:extLst>
      <p:ext uri="{BB962C8B-B14F-4D97-AF65-F5344CB8AC3E}">
        <p14:creationId xmlns:p14="http://schemas.microsoft.com/office/powerpoint/2010/main" val="293599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b="1" dirty="0"/>
              <a:t>Defeat of the SPLOST will be good for the local economy because it will reduce the local sales tax burden by more than 20% over neighboring counties (five percent vs. seven or eight percent).</a:t>
            </a:r>
            <a:endParaRPr lang="en-US" sz="1300" dirty="0"/>
          </a:p>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8</a:t>
            </a:fld>
            <a:endParaRPr lang="en-US" dirty="0"/>
          </a:p>
        </p:txBody>
      </p:sp>
    </p:spTree>
    <p:extLst>
      <p:ext uri="{BB962C8B-B14F-4D97-AF65-F5344CB8AC3E}">
        <p14:creationId xmlns:p14="http://schemas.microsoft.com/office/powerpoint/2010/main" val="2587677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b="1" dirty="0"/>
              <a:t>To that end, the 2016 SPLOST is rife with open ended projects which lack specificity, thereby allowing spending interests to use the money as a gigantic slush fund. Just one example:</a:t>
            </a:r>
            <a:endParaRPr lang="en-US" sz="1300" dirty="0"/>
          </a:p>
          <a:p>
            <a:pPr lvl="1"/>
            <a:r>
              <a:rPr lang="en-US" sz="1300" b="1" dirty="0"/>
              <a:t>$400,000 for a railroad quiet zone installation at a crossing </a:t>
            </a:r>
            <a:r>
              <a:rPr lang="en-US" sz="1300" b="1" i="1" u="sng" dirty="0"/>
              <a:t>to be determined</a:t>
            </a:r>
            <a:r>
              <a:rPr lang="en-US" sz="1300" b="1" dirty="0"/>
              <a:t> (emphasis mine). Page 17 of project list.</a:t>
            </a:r>
            <a:endParaRPr lang="en-US" sz="1300" dirty="0"/>
          </a:p>
          <a:p>
            <a:pPr lvl="0"/>
            <a:r>
              <a:rPr lang="en-US" sz="1300" b="1" dirty="0"/>
              <a:t>This SPLOST is broken out into Tier I and Tier II projects, meaning that once three quarters of a billion dollars are spent on Tier I projects, additional funds will be spent on Tier II up to $338 million.</a:t>
            </a:r>
            <a:endParaRPr lang="en-US" sz="1300" dirty="0"/>
          </a:p>
          <a:p>
            <a:pPr lvl="0"/>
            <a:r>
              <a:rPr lang="en-US" sz="1300" b="1" dirty="0"/>
              <a:t>Collections for Tier I projects are grossly understated because it assumes a static economy, and does allow for the current turnaround in the County’s economy, reflecting national trends.  It also does not account for substantial increase in sales tax collections due to the Braves stadium.</a:t>
            </a:r>
            <a:endParaRPr lang="en-US" sz="1300" dirty="0"/>
          </a:p>
          <a:p>
            <a:pPr lvl="0"/>
            <a:r>
              <a:rPr lang="en-US" sz="1300" b="1" dirty="0"/>
              <a:t>There is no provision in state law for Tier II projects.  The law requires that the County list the projects and their costs, and that if collections exceed those costs, then the excess funds should be rebated to citizens in the form of property tax relief.  Clearly, the County is creating an additional Tier so that it can avoid tax relief and have access to as much money as this six year SPLOST can provide.</a:t>
            </a:r>
            <a:endParaRPr lang="en-US" sz="1300" dirty="0"/>
          </a:p>
          <a:p>
            <a:r>
              <a:rPr lang="en-US" sz="1300" b="1" dirty="0"/>
              <a:t> </a:t>
            </a:r>
            <a:endParaRPr lang="en-US" sz="1300" dirty="0"/>
          </a:p>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9</a:t>
            </a:fld>
            <a:endParaRPr lang="en-US" dirty="0"/>
          </a:p>
        </p:txBody>
      </p:sp>
    </p:spTree>
    <p:extLst>
      <p:ext uri="{BB962C8B-B14F-4D97-AF65-F5344CB8AC3E}">
        <p14:creationId xmlns:p14="http://schemas.microsoft.com/office/powerpoint/2010/main" val="2203250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b="1" dirty="0"/>
              <a:t>Tier II projects are even more open ended than Tier</a:t>
            </a:r>
            <a:r>
              <a:rPr lang="en-US" sz="1300" dirty="0"/>
              <a:t> </a:t>
            </a:r>
            <a:r>
              <a:rPr lang="en-US" sz="1300" b="1" dirty="0"/>
              <a:t>I. For example: $1 million to the City of Smyrna for new public safety equipment (page 66). What safety equipment? For what purpose?  Where is the need?</a:t>
            </a:r>
            <a:endParaRPr lang="en-US" sz="1300" dirty="0"/>
          </a:p>
          <a:p>
            <a:pPr lvl="0"/>
            <a:r>
              <a:rPr lang="en-US" sz="1300" b="1" dirty="0"/>
              <a:t>In essence, this SPLOST is a blank check to the County and its favored contractors, whose only justification is that we can trust them to responsibly spend our hard earned money.  This approach lacks transparency, accountability, and takes us, the taxpayers, for granted.</a:t>
            </a:r>
            <a:endParaRPr lang="en-US" sz="1300" dirty="0"/>
          </a:p>
          <a:p>
            <a:r>
              <a:rPr lang="en-US" sz="1300" b="1" dirty="0"/>
              <a:t> </a:t>
            </a:r>
            <a:endParaRPr lang="en-US" sz="1300" dirty="0"/>
          </a:p>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10</a:t>
            </a:fld>
            <a:endParaRPr lang="en-US" dirty="0"/>
          </a:p>
        </p:txBody>
      </p:sp>
    </p:spTree>
    <p:extLst>
      <p:ext uri="{BB962C8B-B14F-4D97-AF65-F5344CB8AC3E}">
        <p14:creationId xmlns:p14="http://schemas.microsoft.com/office/powerpoint/2010/main" val="1669648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11</a:t>
            </a:fld>
            <a:endParaRPr lang="en-US" dirty="0"/>
          </a:p>
        </p:txBody>
      </p:sp>
    </p:spTree>
    <p:extLst>
      <p:ext uri="{BB962C8B-B14F-4D97-AF65-F5344CB8AC3E}">
        <p14:creationId xmlns:p14="http://schemas.microsoft.com/office/powerpoint/2010/main" val="2146452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b="1" dirty="0"/>
              <a:t>The need for a SPLOST is less now than it has been for decades.</a:t>
            </a:r>
            <a:endParaRPr lang="en-US" sz="1300" dirty="0"/>
          </a:p>
          <a:p>
            <a:pPr lvl="1"/>
            <a:r>
              <a:rPr lang="en-US" sz="1300" b="1" dirty="0"/>
              <a:t>The County has collected billions in SPLOST over the past 20 years; more than enough to address the vital safety and infrastructure needs of the County.</a:t>
            </a:r>
            <a:endParaRPr lang="en-US" sz="1300" dirty="0"/>
          </a:p>
          <a:p>
            <a:pPr lvl="1"/>
            <a:r>
              <a:rPr lang="en-US" sz="1300" b="1" dirty="0"/>
              <a:t>Growth in the County has sharply declined due to the great recession, and more importantly, the County has been built out.  At one time, justification for a SPLOST could be pegged to meeting the needs of rapid growth in the 80’ 90’s, but those days are long behind us. The big tickets items, such as a new court house with two vacant floors have been done.</a:t>
            </a:r>
            <a:endParaRPr lang="en-US" sz="1300" dirty="0"/>
          </a:p>
          <a:p>
            <a:pPr lvl="1"/>
            <a:r>
              <a:rPr lang="en-US" sz="1300" b="1" dirty="0"/>
              <a:t>With the recovery of property values, tens of millions in new property taxes will flow into county coffers if there is no corresponding reduction in the millage rate.  This is where the County should look to pay for truly needed infrastructure.</a:t>
            </a:r>
            <a:endParaRPr lang="en-US" sz="1300" dirty="0"/>
          </a:p>
          <a:p>
            <a:pPr lvl="1"/>
            <a:r>
              <a:rPr lang="en-US" sz="1300" b="1" dirty="0"/>
              <a:t>With more new facilities come greater costs to operate and maintain them, thereby locking us into higher property taxes down the road.</a:t>
            </a:r>
            <a:endParaRPr lang="en-US" sz="1300" dirty="0"/>
          </a:p>
          <a:p>
            <a:pPr lvl="1"/>
            <a:r>
              <a:rPr lang="en-US" sz="1300" b="1" dirty="0"/>
              <a:t>Much of what the County provides goes way beyond the proper purview of a local government.  Dog runs, skate board parks, water ride park just outside Six Flags (2005 SPLOST), the Mableton Amphitheater, a County Golf Course, a County Airport, some of this should never have been built by the County, or should be privatized and sold off to the private sector.</a:t>
            </a:r>
            <a:endParaRPr lang="en-US" sz="1300"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12</a:t>
            </a:fld>
            <a:endParaRPr lang="en-US" dirty="0"/>
          </a:p>
        </p:txBody>
      </p:sp>
    </p:spTree>
    <p:extLst>
      <p:ext uri="{BB962C8B-B14F-4D97-AF65-F5344CB8AC3E}">
        <p14:creationId xmlns:p14="http://schemas.microsoft.com/office/powerpoint/2010/main" val="2823046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300" b="1" dirty="0"/>
              <a:t>For several years prior to 2005, Cobb County did not have a county-wide SPLOST (during a high growth period) yet the County did not descend into a third world country.  Really necessary projects can be provided by bond elections, which have greater accountability and scrutiny by the voting public.</a:t>
            </a:r>
            <a:endParaRPr lang="en-US" sz="1300" dirty="0"/>
          </a:p>
          <a:p>
            <a:pPr lvl="1"/>
            <a:r>
              <a:rPr lang="en-US" sz="1300" b="1" dirty="0"/>
              <a:t>This SPLOST commits the County for increased funding going into 2022, eight years away.  Technology and needs will change greatly by then, yet we would be locked into being forced to spend this money whether needed or not.</a:t>
            </a:r>
            <a:endParaRPr lang="en-US" sz="1300" dirty="0"/>
          </a:p>
          <a:p>
            <a:r>
              <a:rPr lang="en-US" sz="1300" b="1" dirty="0"/>
              <a:t> </a:t>
            </a:r>
            <a:endParaRPr lang="en-US" sz="1300" dirty="0"/>
          </a:p>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13</a:t>
            </a:fld>
            <a:endParaRPr lang="en-US" dirty="0"/>
          </a:p>
        </p:txBody>
      </p:sp>
    </p:spTree>
    <p:extLst>
      <p:ext uri="{BB962C8B-B14F-4D97-AF65-F5344CB8AC3E}">
        <p14:creationId xmlns:p14="http://schemas.microsoft.com/office/powerpoint/2010/main" val="2373535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14</a:t>
            </a:fld>
            <a:endParaRPr lang="en-US" dirty="0"/>
          </a:p>
        </p:txBody>
      </p:sp>
    </p:spTree>
    <p:extLst>
      <p:ext uri="{BB962C8B-B14F-4D97-AF65-F5344CB8AC3E}">
        <p14:creationId xmlns:p14="http://schemas.microsoft.com/office/powerpoint/2010/main" val="1541735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b="1" dirty="0"/>
              <a:t>Despite recent actions by the BOC, the Bus Rapid Transit Project has not gone away, but simply deferred until the political landscape becomes more favorable.</a:t>
            </a:r>
            <a:endParaRPr lang="en-US" sz="1300" dirty="0"/>
          </a:p>
          <a:p>
            <a:pPr lvl="0"/>
            <a:r>
              <a:rPr lang="en-US" sz="1300" b="1" dirty="0"/>
              <a:t>In the next eight years, future BOCs can put it back in under different pretexts, and given the open ended nature of spending on SPLOST projects, that is entirely possible.</a:t>
            </a:r>
            <a:endParaRPr lang="en-US" sz="1300" dirty="0"/>
          </a:p>
          <a:p>
            <a:pPr lvl="0"/>
            <a:r>
              <a:rPr lang="en-US" sz="1300" b="1" dirty="0"/>
              <a:t>In a recent talk by Cobb’s Director of Transportation, she presented a slide of a possible new project, which she called the “Cobb Connector” which she said is awaiting the results of an environmental impact study this Fall.</a:t>
            </a:r>
            <a:endParaRPr lang="en-US" sz="1300" dirty="0"/>
          </a:p>
          <a:p>
            <a:r>
              <a:rPr lang="en-US" sz="1300" b="1" dirty="0"/>
              <a:t> </a:t>
            </a:r>
            <a:endParaRPr lang="en-US" sz="1300"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15</a:t>
            </a:fld>
            <a:endParaRPr lang="en-US" dirty="0"/>
          </a:p>
        </p:txBody>
      </p:sp>
    </p:spTree>
    <p:extLst>
      <p:ext uri="{BB962C8B-B14F-4D97-AF65-F5344CB8AC3E}">
        <p14:creationId xmlns:p14="http://schemas.microsoft.com/office/powerpoint/2010/main" val="1898252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u="sng" dirty="0"/>
              <a:t>Can We Trust Our Elected Leaders?</a:t>
            </a:r>
            <a:endParaRPr lang="en-US" sz="1300" dirty="0"/>
          </a:p>
          <a:p>
            <a:r>
              <a:rPr lang="en-US" sz="1300" b="1" dirty="0"/>
              <a:t> </a:t>
            </a:r>
            <a:endParaRPr lang="en-US" sz="1300" dirty="0"/>
          </a:p>
          <a:p>
            <a:pPr lvl="0"/>
            <a:r>
              <a:rPr lang="en-US" sz="1300" b="1" dirty="0"/>
              <a:t>Based upon the way the Braves Stadium project was handled, the answer has to be a resounding NO!</a:t>
            </a:r>
            <a:endParaRPr lang="en-US" sz="1300" dirty="0"/>
          </a:p>
          <a:p>
            <a:pPr lvl="0"/>
            <a:r>
              <a:rPr lang="en-US" sz="1300" b="1" dirty="0"/>
              <a:t>We were told a multitude of falsehoods, such as costs to taxpayers wildly inflated economic benefits, and unsubstantiated reassurances that we need not be concerned about any traffic issues related to it.</a:t>
            </a:r>
            <a:endParaRPr lang="en-US" sz="1300" dirty="0"/>
          </a:p>
          <a:p>
            <a:pPr lvl="0"/>
            <a:r>
              <a:rPr lang="en-US" sz="1300" b="1" dirty="0"/>
              <a:t>These are the same leaders who are asking us to trust them when it comes to SPLOST spending.</a:t>
            </a:r>
            <a:endParaRPr lang="en-US" sz="1300" dirty="0"/>
          </a:p>
          <a:p>
            <a:pPr lvl="0"/>
            <a:r>
              <a:rPr lang="en-US" sz="1300" b="1" dirty="0"/>
              <a:t>Bottom line: Fool us once, shame on you. Fool us twice, same on us.</a:t>
            </a:r>
            <a:endParaRPr lang="en-US" sz="1300" dirty="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16</a:t>
            </a:fld>
            <a:endParaRPr lang="en-US" dirty="0"/>
          </a:p>
        </p:txBody>
      </p:sp>
    </p:spTree>
    <p:extLst>
      <p:ext uri="{BB962C8B-B14F-4D97-AF65-F5344CB8AC3E}">
        <p14:creationId xmlns:p14="http://schemas.microsoft.com/office/powerpoint/2010/main" val="3838048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17</a:t>
            </a:fld>
            <a:endParaRPr lang="en-US" dirty="0"/>
          </a:p>
        </p:txBody>
      </p:sp>
    </p:spTree>
    <p:extLst>
      <p:ext uri="{BB962C8B-B14F-4D97-AF65-F5344CB8AC3E}">
        <p14:creationId xmlns:p14="http://schemas.microsoft.com/office/powerpoint/2010/main" val="697172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88B28D-0620-4055-BEA0-D3AEA9E1ACAD}" type="slidenum">
              <a:rPr lang="en-US" smtClean="0"/>
              <a:pPr>
                <a:defRPr/>
              </a:pPr>
              <a:t>18</a:t>
            </a:fld>
            <a:endParaRPr lang="en-US" dirty="0"/>
          </a:p>
        </p:txBody>
      </p:sp>
    </p:spTree>
    <p:extLst>
      <p:ext uri="{BB962C8B-B14F-4D97-AF65-F5344CB8AC3E}">
        <p14:creationId xmlns:p14="http://schemas.microsoft.com/office/powerpoint/2010/main" val="834557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77592A17-32CC-4D7F-A4BE-F88AF8D2E57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E11413B8-C916-481F-9968-E8DF289639E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63495B85-C5F8-4058-B651-437371643D2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3052B808-777B-41DA-BD3A-90143B672B6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a:lvl1pPr>
          </a:lstStyle>
          <a:p>
            <a:pPr>
              <a:defRPr/>
            </a:pPr>
            <a:fld id="{005286F7-99A9-4736-A00D-552F6AA0B00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lvl1pPr>
          </a:lstStyle>
          <a:p>
            <a:pPr>
              <a:defRPr/>
            </a:pPr>
            <a:fld id="{D294D00E-B7BF-4AD6-9DE1-D63374A2803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a:lvl1pPr>
          </a:lstStyle>
          <a:p>
            <a:pPr>
              <a:defRPr/>
            </a:pPr>
            <a:fld id="{9D4B0FA7-A462-43DA-A5F2-3E13AEE65A9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660D4BD9-A4ED-47FD-8817-3E892BCA1AB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32792D39-6959-4B5D-AC5C-2516D3A8084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D8F878EB-32A2-4445-9EA6-161B1E18888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10A88263-CAB9-4FBE-8432-2EEAFBD0E17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76200"/>
            <a:ext cx="7772400" cy="914400"/>
          </a:xfrm>
          <a:prstGeom prst="rect">
            <a:avLst/>
          </a:prstGeom>
          <a:noFill/>
          <a:ln w="9525">
            <a:noFill/>
            <a:miter lim="800000"/>
            <a:headEnd/>
            <a:tailEnd/>
          </a:ln>
          <a:effectLst>
            <a:outerShdw blurRad="50800" dist="38100" dir="2700000">
              <a:srgbClr val="000000">
                <a:alpha val="43000"/>
              </a:srgbClr>
            </a:outerShdw>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latin typeface="Arial" pitchFamily="112" charset="0"/>
                <a:ea typeface="ＭＳ Ｐゴシック" pitchFamily="112" charset="-128"/>
                <a:cs typeface="ＭＳ Ｐゴシック" pitchFamily="112" charset="-128"/>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latin typeface="Arial" pitchFamily="112" charset="0"/>
                <a:ea typeface="ＭＳ Ｐゴシック" pitchFamily="112" charset="-128"/>
                <a:cs typeface="ＭＳ Ｐゴシック" pitchFamily="112" charset="-128"/>
              </a:defRPr>
            </a:lvl1pPr>
          </a:lstStyle>
          <a:p>
            <a:pPr>
              <a:defRPr/>
            </a:pPr>
            <a:fld id="{BF999607-6177-4B59-9C51-7EAA21DA33EA}" type="slidenum">
              <a:rPr lang="en-US"/>
              <a:pPr>
                <a:defRPr/>
              </a:pPr>
              <a:t>‹#›</a:t>
            </a:fld>
            <a:endParaRPr lang="en-US" dirty="0"/>
          </a:p>
        </p:txBody>
      </p:sp>
      <p:pic>
        <p:nvPicPr>
          <p:cNvPr id="1031" name="Picture 6" descr="FCI_TP_logo.png"/>
          <p:cNvPicPr>
            <a:picLocks noChangeAspect="1"/>
          </p:cNvPicPr>
          <p:nvPr userDrawn="1"/>
        </p:nvPicPr>
        <p:blipFill>
          <a:blip r:embed="rId13"/>
          <a:srcRect/>
          <a:stretch>
            <a:fillRect/>
          </a:stretch>
        </p:blipFill>
        <p:spPr bwMode="auto">
          <a:xfrm>
            <a:off x="50800" y="41275"/>
            <a:ext cx="860425" cy="863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idx="1"/>
          </p:nvPr>
        </p:nvSpPr>
        <p:spPr>
          <a:xfrm>
            <a:off x="685800" y="1143000"/>
            <a:ext cx="7772400" cy="4876800"/>
          </a:xfrm>
        </p:spPr>
        <p:txBody>
          <a:bodyPr/>
          <a:lstStyle/>
          <a:p>
            <a:pPr marL="0" indent="0">
              <a:buFontTx/>
              <a:buNone/>
            </a:pPr>
            <a:endParaRPr lang="en-US" sz="2000" dirty="0" smtClean="0"/>
          </a:p>
          <a:p>
            <a:pPr marL="0" indent="0">
              <a:buFontTx/>
              <a:buNone/>
            </a:pPr>
            <a:endParaRPr lang="en-US" sz="2000" dirty="0" smtClean="0"/>
          </a:p>
        </p:txBody>
      </p:sp>
      <p:pic>
        <p:nvPicPr>
          <p:cNvPr id="2" name="Picture 1"/>
          <p:cNvPicPr>
            <a:picLocks noChangeAspect="1"/>
          </p:cNvPicPr>
          <p:nvPr/>
        </p:nvPicPr>
        <p:blipFill rotWithShape="1">
          <a:blip r:embed="rId2"/>
          <a:srcRect l="53671" t="74684" r="20000" b="11392"/>
          <a:stretch/>
        </p:blipFill>
        <p:spPr>
          <a:xfrm>
            <a:off x="1000992" y="1828800"/>
            <a:ext cx="7142016" cy="3021622"/>
          </a:xfrm>
          <a:prstGeom prst="rect">
            <a:avLst/>
          </a:prstGeom>
        </p:spPr>
      </p:pic>
      <p:sp>
        <p:nvSpPr>
          <p:cNvPr id="4" name="Rectangle 3"/>
          <p:cNvSpPr/>
          <p:nvPr/>
        </p:nvSpPr>
        <p:spPr bwMode="auto">
          <a:xfrm>
            <a:off x="1000992" y="1828800"/>
            <a:ext cx="7228608" cy="3021622"/>
          </a:xfrm>
          <a:prstGeom prst="rect">
            <a:avLst/>
          </a:prstGeom>
          <a:noFill/>
          <a:ln w="76200" cap="flat" cmpd="sng" algn="ctr">
            <a:solidFill>
              <a:srgbClr val="2E14D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2395933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GA capitol.png"/>
          <p:cNvPicPr>
            <a:picLocks noChangeAspect="1"/>
          </p:cNvPicPr>
          <p:nvPr/>
        </p:nvPicPr>
        <p:blipFill>
          <a:blip r:embed="rId3"/>
          <a:srcRect l="748" t="1235"/>
          <a:stretch>
            <a:fillRect/>
          </a:stretch>
        </p:blipFill>
        <p:spPr>
          <a:xfrm>
            <a:off x="533400" y="1143000"/>
            <a:ext cx="3352800" cy="4852988"/>
          </a:xfrm>
          <a:prstGeom prst="rect">
            <a:avLst/>
          </a:prstGeom>
          <a:ln>
            <a:solidFill>
              <a:srgbClr val="0D0D0D"/>
            </a:solidFill>
          </a:ln>
          <a:effectLst>
            <a:outerShdw blurRad="50800" dist="114300" dir="2700000">
              <a:srgbClr val="000000">
                <a:alpha val="43000"/>
              </a:srgbClr>
            </a:outerShdw>
          </a:effectLst>
        </p:spPr>
      </p:pic>
      <p:sp>
        <p:nvSpPr>
          <p:cNvPr id="5" name="TextBox 4"/>
          <p:cNvSpPr txBox="1"/>
          <p:nvPr/>
        </p:nvSpPr>
        <p:spPr>
          <a:xfrm>
            <a:off x="4157155" y="1981200"/>
            <a:ext cx="4669868" cy="1569660"/>
          </a:xfrm>
          <a:prstGeom prst="rect">
            <a:avLst/>
          </a:prstGeom>
          <a:noFill/>
          <a:effectLst>
            <a:outerShdw blurRad="50800" dist="38100" dir="2700000">
              <a:srgbClr val="000000">
                <a:alpha val="43000"/>
              </a:srgbClr>
            </a:outerShdw>
          </a:effectLst>
        </p:spPr>
        <p:txBody>
          <a:bodyPr wrap="none">
            <a:spAutoFit/>
          </a:bodyPr>
          <a:lstStyle/>
          <a:p>
            <a:pPr algn="ctr" eaLnBrk="0" hangingPunct="0">
              <a:defRPr/>
            </a:pPr>
            <a:r>
              <a:rPr lang="en-US" sz="3200" b="1" dirty="0" smtClean="0">
                <a:ea typeface="ＭＳ Ｐゴシック" charset="-128"/>
                <a:cs typeface="ＭＳ Ｐゴシック" charset="-128"/>
              </a:rPr>
              <a:t>Special Purpose Local </a:t>
            </a:r>
          </a:p>
          <a:p>
            <a:pPr algn="ctr" eaLnBrk="0" hangingPunct="0">
              <a:defRPr/>
            </a:pPr>
            <a:r>
              <a:rPr lang="en-US" sz="3200" b="1" dirty="0" smtClean="0">
                <a:ea typeface="ＭＳ Ｐゴシック" charset="-128"/>
                <a:cs typeface="ＭＳ Ｐゴシック" charset="-128"/>
              </a:rPr>
              <a:t>Option Sales Tax</a:t>
            </a:r>
          </a:p>
          <a:p>
            <a:pPr algn="ctr" eaLnBrk="0" hangingPunct="0">
              <a:defRPr/>
            </a:pPr>
            <a:r>
              <a:rPr lang="en-US" sz="3200" b="1" dirty="0" smtClean="0">
                <a:ea typeface="ＭＳ Ｐゴシック" charset="-128"/>
                <a:cs typeface="ＭＳ Ｐゴシック" charset="-128"/>
              </a:rPr>
              <a:t>(SPLOST)</a:t>
            </a:r>
            <a:endParaRPr lang="en-US" sz="3200" b="1" dirty="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idx="1"/>
          </p:nvPr>
        </p:nvSpPr>
        <p:spPr>
          <a:xfrm>
            <a:off x="685800" y="1219200"/>
            <a:ext cx="7772400" cy="4876800"/>
          </a:xfrm>
        </p:spPr>
        <p:txBody>
          <a:bodyPr/>
          <a:lstStyle/>
          <a:p>
            <a:pPr marL="0" indent="0">
              <a:buFontTx/>
              <a:buNone/>
            </a:pPr>
            <a:endParaRPr lang="en-US" sz="2000" dirty="0" smtClean="0"/>
          </a:p>
          <a:p>
            <a:pPr marL="0" indent="0">
              <a:buFontTx/>
              <a:buNone/>
            </a:pPr>
            <a:endParaRPr lang="en-US" sz="3600" dirty="0" smtClean="0"/>
          </a:p>
          <a:p>
            <a:pPr marL="0" indent="0" algn="ctr">
              <a:buFontTx/>
              <a:buNone/>
            </a:pPr>
            <a:r>
              <a:rPr lang="en-US" sz="3600" dirty="0" smtClean="0"/>
              <a:t>All that is necessary for the triumph of evil</a:t>
            </a:r>
          </a:p>
          <a:p>
            <a:pPr marL="0" indent="0" algn="ctr">
              <a:buFontTx/>
              <a:buNone/>
            </a:pPr>
            <a:r>
              <a:rPr lang="en-US" sz="3600" dirty="0" smtClean="0"/>
              <a:t>is that good men do nothing.</a:t>
            </a:r>
          </a:p>
          <a:p>
            <a:pPr marL="0" indent="0" algn="ctr">
              <a:buFontTx/>
              <a:buNone/>
            </a:pPr>
            <a:r>
              <a:rPr lang="en-US" sz="3600" u="sng" dirty="0" smtClean="0">
                <a:solidFill>
                  <a:srgbClr val="403FC5"/>
                </a:solidFill>
              </a:rPr>
              <a:t>Edmund Burke</a:t>
            </a:r>
            <a:r>
              <a:rPr lang="en-US" sz="3600" dirty="0" smtClean="0"/>
              <a:t/>
            </a:r>
            <a:br>
              <a:rPr lang="en-US" sz="3600" dirty="0" smtClean="0"/>
            </a:br>
            <a:endParaRPr lang="en-US" sz="3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Vote NO to the SPLOST?</a:t>
            </a:r>
            <a:endParaRPr lang="en-US" dirty="0"/>
          </a:p>
        </p:txBody>
      </p:sp>
      <p:pic>
        <p:nvPicPr>
          <p:cNvPr id="1026" name="Picture 2" descr="badges,elections,government,political buttons,politics,text,voting,reds,blues,stars,concep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286000"/>
            <a:ext cx="3095625"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998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lstStyle/>
          <a:p>
            <a:r>
              <a:rPr lang="en-US" dirty="0" smtClean="0"/>
              <a:t>The Cost to Families</a:t>
            </a:r>
            <a:endParaRPr lang="en-US" dirty="0"/>
          </a:p>
        </p:txBody>
      </p:sp>
      <p:sp>
        <p:nvSpPr>
          <p:cNvPr id="3" name="Rectangle 2"/>
          <p:cNvSpPr/>
          <p:nvPr/>
        </p:nvSpPr>
        <p:spPr>
          <a:xfrm>
            <a:off x="304800" y="1524000"/>
            <a:ext cx="8610600" cy="3108543"/>
          </a:xfrm>
          <a:prstGeom prst="rect">
            <a:avLst/>
          </a:prstGeom>
        </p:spPr>
        <p:txBody>
          <a:bodyPr wrap="square">
            <a:spAutoFit/>
          </a:bodyPr>
          <a:lstStyle/>
          <a:p>
            <a:pPr>
              <a:buFont typeface="Arial" panose="020B0604020202020204" pitchFamily="34" charset="0"/>
              <a:buChar char="•"/>
            </a:pPr>
            <a:r>
              <a:rPr lang="en-US" sz="3200" dirty="0" smtClean="0"/>
              <a:t> Defeating the SPLOST will save the average four-person household </a:t>
            </a:r>
            <a:r>
              <a:rPr lang="en-US" sz="3200" dirty="0" smtClean="0"/>
              <a:t>in Cobb </a:t>
            </a:r>
            <a:r>
              <a:rPr lang="en-US" sz="3200" dirty="0" smtClean="0"/>
              <a:t>County at least $240 a year, or $1,440 over the 6-year life of the SPLOST</a:t>
            </a:r>
          </a:p>
          <a:p>
            <a:pPr>
              <a:buFont typeface="Arial" panose="020B0604020202020204" pitchFamily="34" charset="0"/>
              <a:buChar char="•"/>
            </a:pPr>
            <a:endParaRPr lang="en-US" sz="2000"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489224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07287" cy="914400"/>
          </a:xfrm>
        </p:spPr>
        <p:txBody>
          <a:bodyPr/>
          <a:lstStyle/>
          <a:p>
            <a:r>
              <a:rPr lang="en-US" sz="2800" dirty="0" smtClean="0"/>
              <a:t>The Missing Business Case for the SPLOST</a:t>
            </a:r>
            <a:endParaRPr lang="en-US" sz="2800" dirty="0"/>
          </a:p>
        </p:txBody>
      </p:sp>
      <p:sp>
        <p:nvSpPr>
          <p:cNvPr id="3" name="Rectangle 2"/>
          <p:cNvSpPr/>
          <p:nvPr/>
        </p:nvSpPr>
        <p:spPr>
          <a:xfrm>
            <a:off x="304800" y="1219200"/>
            <a:ext cx="8610600" cy="6001643"/>
          </a:xfrm>
          <a:prstGeom prst="rect">
            <a:avLst/>
          </a:prstGeom>
        </p:spPr>
        <p:txBody>
          <a:bodyPr wrap="square">
            <a:spAutoFit/>
          </a:bodyPr>
          <a:lstStyle/>
          <a:p>
            <a:pPr>
              <a:buFont typeface="Arial" panose="020B0604020202020204" pitchFamily="34" charset="0"/>
              <a:buChar char="•"/>
            </a:pPr>
            <a:r>
              <a:rPr lang="en-US" dirty="0" smtClean="0"/>
              <a:t>Who </a:t>
            </a:r>
            <a:r>
              <a:rPr lang="en-US" dirty="0"/>
              <a:t>asked for  it</a:t>
            </a:r>
            <a:r>
              <a:rPr lang="en-US" dirty="0" smtClean="0"/>
              <a:t>?</a:t>
            </a:r>
          </a:p>
          <a:p>
            <a:pPr>
              <a:buFont typeface="Arial" panose="020B0604020202020204" pitchFamily="34" charset="0"/>
              <a:buChar char="•"/>
            </a:pPr>
            <a:endParaRPr lang="en-US" dirty="0"/>
          </a:p>
          <a:p>
            <a:pPr>
              <a:buFont typeface="Arial" panose="020B0604020202020204" pitchFamily="34" charset="0"/>
              <a:buChar char="•"/>
            </a:pPr>
            <a:r>
              <a:rPr lang="en-US" dirty="0"/>
              <a:t>Is there a problem to be solved? </a:t>
            </a:r>
            <a:endParaRPr lang="en-US" dirty="0" smtClean="0"/>
          </a:p>
          <a:p>
            <a:pPr>
              <a:buFont typeface="Arial" panose="020B0604020202020204" pitchFamily="34" charset="0"/>
              <a:buChar char="•"/>
            </a:pPr>
            <a:endParaRPr lang="en-US" dirty="0"/>
          </a:p>
          <a:p>
            <a:pPr>
              <a:buFont typeface="Arial" panose="020B0604020202020204" pitchFamily="34" charset="0"/>
              <a:buChar char="•"/>
            </a:pPr>
            <a:r>
              <a:rPr lang="en-US" dirty="0"/>
              <a:t>What is the purpose of the project? </a:t>
            </a:r>
            <a:endParaRPr lang="en-US" dirty="0" smtClean="0"/>
          </a:p>
          <a:p>
            <a:pPr>
              <a:buFont typeface="Arial" panose="020B0604020202020204" pitchFamily="34" charset="0"/>
              <a:buChar char="•"/>
            </a:pPr>
            <a:endParaRPr lang="en-US" dirty="0"/>
          </a:p>
          <a:p>
            <a:pPr>
              <a:buFont typeface="Arial" panose="020B0604020202020204" pitchFamily="34" charset="0"/>
              <a:buChar char="•"/>
            </a:pPr>
            <a:r>
              <a:rPr lang="en-US" dirty="0"/>
              <a:t>What goals are to be achieved? </a:t>
            </a:r>
            <a:endParaRPr lang="en-US" dirty="0" smtClean="0"/>
          </a:p>
          <a:p>
            <a:pPr>
              <a:buFont typeface="Arial" panose="020B0604020202020204" pitchFamily="34" charset="0"/>
              <a:buChar char="•"/>
            </a:pPr>
            <a:endParaRPr lang="en-US" dirty="0"/>
          </a:p>
          <a:p>
            <a:pPr>
              <a:buFont typeface="Arial" panose="020B0604020202020204" pitchFamily="34" charset="0"/>
              <a:buChar char="•"/>
            </a:pPr>
            <a:r>
              <a:rPr lang="en-US" dirty="0"/>
              <a:t>How many people will be served by this project? </a:t>
            </a:r>
            <a:endParaRPr lang="en-US" dirty="0" smtClean="0"/>
          </a:p>
          <a:p>
            <a:pPr>
              <a:buFont typeface="Arial" panose="020B0604020202020204" pitchFamily="34" charset="0"/>
              <a:buChar char="•"/>
            </a:pPr>
            <a:endParaRPr lang="en-US" dirty="0"/>
          </a:p>
          <a:p>
            <a:pPr>
              <a:buFont typeface="Arial" panose="020B0604020202020204" pitchFamily="34" charset="0"/>
              <a:buChar char="•"/>
            </a:pPr>
            <a:r>
              <a:rPr lang="en-US" dirty="0"/>
              <a:t>What benefits are expected for the public? </a:t>
            </a:r>
            <a:endParaRPr lang="en-US" dirty="0" smtClean="0"/>
          </a:p>
          <a:p>
            <a:endParaRPr lang="en-US" dirty="0"/>
          </a:p>
          <a:p>
            <a:pPr>
              <a:buFont typeface="Arial" panose="020B0604020202020204" pitchFamily="34" charset="0"/>
              <a:buChar char="•"/>
            </a:pPr>
            <a:r>
              <a:rPr lang="en-US" dirty="0"/>
              <a:t>What will be the future cost to operate and maintain this project</a:t>
            </a:r>
            <a:r>
              <a:rPr lang="en-US" dirty="0" smtClean="0"/>
              <a:t>?                    </a:t>
            </a:r>
            <a:endParaRPr lang="en-US" dirty="0"/>
          </a:p>
          <a:p>
            <a:r>
              <a:rPr lang="en-US" dirty="0" smtClean="0"/>
              <a:t>* </a:t>
            </a:r>
            <a:r>
              <a:rPr lang="en-US" sz="1400" dirty="0" smtClean="0"/>
              <a:t>Larry Savage, Business Executive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103050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lstStyle/>
          <a:p>
            <a:r>
              <a:rPr lang="en-US" dirty="0" smtClean="0"/>
              <a:t>The Missing Business Case for the SPLOST</a:t>
            </a:r>
            <a:endParaRPr lang="en-US" dirty="0"/>
          </a:p>
        </p:txBody>
      </p:sp>
      <p:sp>
        <p:nvSpPr>
          <p:cNvPr id="3" name="Rectangle 2"/>
          <p:cNvSpPr/>
          <p:nvPr/>
        </p:nvSpPr>
        <p:spPr>
          <a:xfrm>
            <a:off x="304800" y="1828800"/>
            <a:ext cx="8610600" cy="3293209"/>
          </a:xfrm>
          <a:prstGeom prst="rect">
            <a:avLst/>
          </a:prstGeom>
        </p:spPr>
        <p:txBody>
          <a:bodyPr wrap="square">
            <a:spAutoFit/>
          </a:bodyPr>
          <a:lstStyle/>
          <a:p>
            <a:r>
              <a:rPr lang="en-US" sz="3200" dirty="0" smtClean="0"/>
              <a:t>“No one in the business world would even consider committing $750 million Based on a list of proposed projects without…evidence that there will be any beneficial results.”</a:t>
            </a:r>
          </a:p>
          <a:p>
            <a:endParaRPr lang="en-US" sz="2800" dirty="0"/>
          </a:p>
          <a:p>
            <a:r>
              <a:rPr lang="en-US" sz="2800" dirty="0" smtClean="0"/>
              <a:t>* </a:t>
            </a:r>
            <a:r>
              <a:rPr lang="en-US" sz="1600" dirty="0" smtClean="0"/>
              <a:t>Larry Savage, Business Executive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7050032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lstStyle/>
          <a:p>
            <a:r>
              <a:rPr lang="en-US" dirty="0" smtClean="0"/>
              <a:t>Lower Tax Good for Economy</a:t>
            </a:r>
            <a:endParaRPr lang="en-US" dirty="0"/>
          </a:p>
        </p:txBody>
      </p:sp>
      <p:sp>
        <p:nvSpPr>
          <p:cNvPr id="3" name="Rectangle 2"/>
          <p:cNvSpPr/>
          <p:nvPr/>
        </p:nvSpPr>
        <p:spPr>
          <a:xfrm>
            <a:off x="381000" y="1905000"/>
            <a:ext cx="8610600" cy="2985433"/>
          </a:xfrm>
          <a:prstGeom prst="rect">
            <a:avLst/>
          </a:prstGeom>
        </p:spPr>
        <p:txBody>
          <a:bodyPr wrap="square">
            <a:spAutoFit/>
          </a:bodyPr>
          <a:lstStyle/>
          <a:p>
            <a:pPr>
              <a:buFont typeface="Arial" panose="020B0604020202020204" pitchFamily="34" charset="0"/>
              <a:buChar char="•"/>
            </a:pPr>
            <a:r>
              <a:rPr lang="en-US" sz="2800" dirty="0" smtClean="0"/>
              <a:t>Defeating the SPLOST means that the Cobb tax burden is over 20% less than surrounding counties</a:t>
            </a:r>
          </a:p>
          <a:p>
            <a:pPr>
              <a:buFont typeface="Arial" panose="020B0604020202020204" pitchFamily="34" charset="0"/>
              <a:buChar char="•"/>
            </a:pPr>
            <a:endParaRPr lang="en-US" sz="2800" dirty="0"/>
          </a:p>
          <a:p>
            <a:pPr>
              <a:buFont typeface="Arial" panose="020B0604020202020204" pitchFamily="34" charset="0"/>
              <a:buChar char="•"/>
            </a:pPr>
            <a:r>
              <a:rPr lang="en-US" sz="2800" dirty="0" smtClean="0"/>
              <a:t>Cobb would be 5% versus 7% or 8% in other counties.</a:t>
            </a:r>
          </a:p>
          <a:p>
            <a:pPr lvl="1">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425895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lstStyle/>
          <a:p>
            <a:r>
              <a:rPr lang="en-US" sz="3600" dirty="0" smtClean="0"/>
              <a:t>Project List Items Are Not Specific</a:t>
            </a:r>
            <a:endParaRPr lang="en-US" sz="3600" dirty="0"/>
          </a:p>
        </p:txBody>
      </p:sp>
      <p:sp>
        <p:nvSpPr>
          <p:cNvPr id="3" name="Rectangle 2"/>
          <p:cNvSpPr/>
          <p:nvPr/>
        </p:nvSpPr>
        <p:spPr>
          <a:xfrm>
            <a:off x="304800" y="1295400"/>
            <a:ext cx="8610600" cy="6401753"/>
          </a:xfrm>
          <a:prstGeom prst="rect">
            <a:avLst/>
          </a:prstGeom>
        </p:spPr>
        <p:txBody>
          <a:bodyPr wrap="square">
            <a:spAutoFit/>
          </a:bodyPr>
          <a:lstStyle/>
          <a:p>
            <a:pPr>
              <a:buFont typeface="Arial" panose="020B0604020202020204" pitchFamily="34" charset="0"/>
              <a:buChar char="•"/>
            </a:pPr>
            <a:r>
              <a:rPr lang="en-US" sz="2000" dirty="0" smtClean="0"/>
              <a:t> Example: $400,000 Railroad Quiet Zone at crossing “</a:t>
            </a:r>
            <a:r>
              <a:rPr lang="en-US" sz="2000" b="1" i="1" u="sng" dirty="0" smtClean="0"/>
              <a:t>To Be Determined</a:t>
            </a:r>
            <a:r>
              <a:rPr lang="en-US" sz="2000" dirty="0" smtClean="0"/>
              <a:t>” </a:t>
            </a:r>
            <a:r>
              <a:rPr lang="en-US" sz="2000" dirty="0" smtClean="0"/>
              <a:t>       (</a:t>
            </a:r>
            <a:r>
              <a:rPr lang="en-US" sz="2000" dirty="0" smtClean="0"/>
              <a:t>Page 17 of the Project List)</a:t>
            </a:r>
          </a:p>
          <a:p>
            <a:pPr>
              <a:buFont typeface="Arial" panose="020B0604020202020204" pitchFamily="34" charset="0"/>
              <a:buChar char="•"/>
            </a:pPr>
            <a:endParaRPr lang="en-US" sz="2000" dirty="0"/>
          </a:p>
          <a:p>
            <a:pPr>
              <a:buFont typeface="Arial" panose="020B0604020202020204" pitchFamily="34" charset="0"/>
              <a:buChar char="•"/>
            </a:pPr>
            <a:r>
              <a:rPr lang="en-US" sz="2000" dirty="0" smtClean="0"/>
              <a:t> Encourages Special Interests to use the SPLOST as a </a:t>
            </a:r>
            <a:r>
              <a:rPr lang="en-US" sz="2000" b="1" i="1" u="sng" dirty="0" smtClean="0"/>
              <a:t>Slush Fund</a:t>
            </a:r>
          </a:p>
          <a:p>
            <a:pPr lvl="1">
              <a:buFont typeface="Arial" panose="020B0604020202020204" pitchFamily="34" charset="0"/>
              <a:buChar char="•"/>
            </a:pPr>
            <a:endParaRPr lang="en-US" sz="1800" dirty="0" smtClean="0"/>
          </a:p>
          <a:p>
            <a:pPr>
              <a:buFont typeface="Arial" panose="020B0604020202020204" pitchFamily="34" charset="0"/>
              <a:buChar char="•"/>
            </a:pPr>
            <a:r>
              <a:rPr lang="en-US" sz="2000" dirty="0" smtClean="0"/>
              <a:t> Items are defined as Tier 1 or Tier 2.  Once the $750 MILLION is spent in Tier 1 projects, additional money will be spent on Tier 2, Up To $338 MILLION.</a:t>
            </a:r>
          </a:p>
          <a:p>
            <a:pPr>
              <a:buFont typeface="Arial" panose="020B0604020202020204" pitchFamily="34" charset="0"/>
              <a:buChar char="•"/>
            </a:pPr>
            <a:endParaRPr lang="en-US" dirty="0" smtClean="0"/>
          </a:p>
          <a:p>
            <a:pPr>
              <a:buFont typeface="Arial" panose="020B0604020202020204" pitchFamily="34" charset="0"/>
              <a:buChar char="•"/>
            </a:pPr>
            <a:r>
              <a:rPr lang="en-US" sz="2000" dirty="0" smtClean="0"/>
              <a:t>Collections Are Underestimated </a:t>
            </a:r>
          </a:p>
          <a:p>
            <a:pPr lvl="1">
              <a:buFont typeface="Arial" panose="020B0604020202020204" pitchFamily="34" charset="0"/>
              <a:buChar char="•"/>
            </a:pPr>
            <a:r>
              <a:rPr lang="en-US" sz="2000" dirty="0" smtClean="0"/>
              <a:t> Does Not Take Into Account Economic Turnaround</a:t>
            </a:r>
          </a:p>
          <a:p>
            <a:pPr lvl="1">
              <a:buFont typeface="Arial" panose="020B0604020202020204" pitchFamily="34" charset="0"/>
              <a:buChar char="•"/>
            </a:pPr>
            <a:r>
              <a:rPr lang="en-US" sz="2000" dirty="0" smtClean="0"/>
              <a:t> Does Not Include Increase In Collections from Braves</a:t>
            </a:r>
          </a:p>
          <a:p>
            <a:pPr lvl="1">
              <a:buFont typeface="Arial" panose="020B0604020202020204" pitchFamily="34" charset="0"/>
              <a:buChar char="•"/>
            </a:pPr>
            <a:endParaRPr lang="en-US" sz="2000" dirty="0"/>
          </a:p>
          <a:p>
            <a:pPr>
              <a:buFont typeface="Arial" panose="020B0604020202020204" pitchFamily="34" charset="0"/>
              <a:buChar char="•"/>
            </a:pPr>
            <a:r>
              <a:rPr lang="en-US" sz="2000" dirty="0"/>
              <a:t> </a:t>
            </a:r>
            <a:r>
              <a:rPr lang="en-US" sz="2000" dirty="0" smtClean="0"/>
              <a:t>The GA Constitution </a:t>
            </a:r>
          </a:p>
          <a:p>
            <a:pPr lvl="1"/>
            <a:r>
              <a:rPr lang="en-US" sz="2000" dirty="0" smtClean="0"/>
              <a:t>- Does Not Provide For Tier 1 and Tier 2 Projects</a:t>
            </a:r>
            <a:endParaRPr lang="en-US" sz="2000" dirty="0"/>
          </a:p>
          <a:p>
            <a:pPr lvl="1"/>
            <a:r>
              <a:rPr lang="en-US" sz="2000" dirty="0" smtClean="0"/>
              <a:t>- If Collections Exceed Listed Costs, Excess To Be Rebated</a:t>
            </a:r>
            <a:endParaRPr lang="en-US" sz="2000" dirty="0"/>
          </a:p>
          <a:p>
            <a:pPr>
              <a:buFont typeface="Arial" panose="020B0604020202020204" pitchFamily="34" charset="0"/>
              <a:buChar char="•"/>
            </a:pPr>
            <a:endParaRPr lang="en-US" dirty="0" smtClean="0"/>
          </a:p>
          <a:p>
            <a:pPr>
              <a:buFont typeface="Arial" panose="020B0604020202020204" pitchFamily="34" charset="0"/>
              <a:buChar char="•"/>
            </a:pPr>
            <a:endParaRPr lang="en-US" sz="2000" dirty="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6279073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lstStyle/>
          <a:p>
            <a:r>
              <a:rPr lang="en-US" sz="3600" dirty="0" smtClean="0"/>
              <a:t>Project List Items Are Not Specific</a:t>
            </a:r>
            <a:endParaRPr lang="en-US" sz="3600" dirty="0"/>
          </a:p>
        </p:txBody>
      </p:sp>
      <p:sp>
        <p:nvSpPr>
          <p:cNvPr id="3" name="Rectangle 2"/>
          <p:cNvSpPr/>
          <p:nvPr/>
        </p:nvSpPr>
        <p:spPr>
          <a:xfrm>
            <a:off x="304800" y="1295400"/>
            <a:ext cx="8610600" cy="4832092"/>
          </a:xfrm>
          <a:prstGeom prst="rect">
            <a:avLst/>
          </a:prstGeom>
        </p:spPr>
        <p:txBody>
          <a:bodyPr wrap="square">
            <a:spAutoFit/>
          </a:bodyPr>
          <a:lstStyle/>
          <a:p>
            <a:pPr>
              <a:buFont typeface="Arial" panose="020B0604020202020204" pitchFamily="34" charset="0"/>
              <a:buChar char="•"/>
            </a:pPr>
            <a:r>
              <a:rPr lang="en-US" sz="2000" dirty="0" smtClean="0"/>
              <a:t> </a:t>
            </a:r>
            <a:r>
              <a:rPr lang="en-US" dirty="0" smtClean="0"/>
              <a:t>Tier 2 projects are even more open-ended </a:t>
            </a:r>
          </a:p>
          <a:p>
            <a:pPr marL="800100" lvl="1" indent="-342900">
              <a:buFontTx/>
              <a:buChar char="-"/>
            </a:pPr>
            <a:r>
              <a:rPr lang="en-US" dirty="0" smtClean="0"/>
              <a:t>Example: $1 MILLION to the City of Smyrna for public safety equipment  </a:t>
            </a:r>
            <a:r>
              <a:rPr lang="en-US" dirty="0"/>
              <a:t>(Page 66)</a:t>
            </a:r>
          </a:p>
          <a:p>
            <a:pPr lvl="1"/>
            <a:r>
              <a:rPr lang="en-US" dirty="0" smtClean="0"/>
              <a:t>     </a:t>
            </a:r>
            <a:r>
              <a:rPr lang="en-US" i="1" dirty="0" smtClean="0"/>
              <a:t>What safety equipment? For what purpose? Where is </a:t>
            </a:r>
            <a:r>
              <a:rPr lang="en-US" i="1" dirty="0" smtClean="0"/>
              <a:t>             	the </a:t>
            </a:r>
            <a:r>
              <a:rPr lang="en-US" i="1" dirty="0" smtClean="0"/>
              <a:t>need</a:t>
            </a:r>
            <a:r>
              <a:rPr lang="en-US" i="1" dirty="0" smtClean="0"/>
              <a:t>?</a:t>
            </a:r>
          </a:p>
          <a:p>
            <a:pPr lvl="1"/>
            <a:endParaRPr lang="en-US" sz="2000" i="1" dirty="0" smtClean="0"/>
          </a:p>
          <a:p>
            <a:pPr lvl="1"/>
            <a:endParaRPr lang="en-US" sz="2000" i="1" dirty="0"/>
          </a:p>
          <a:p>
            <a:pPr lvl="1" algn="ctr"/>
            <a:r>
              <a:rPr lang="en-US" sz="2800" b="1" i="1" dirty="0" smtClean="0">
                <a:solidFill>
                  <a:srgbClr val="FF0000"/>
                </a:solidFill>
              </a:rPr>
              <a:t>The SPLOST is a blank check!</a:t>
            </a:r>
          </a:p>
          <a:p>
            <a:pPr lvl="1" algn="ctr"/>
            <a:endParaRPr lang="en-US" sz="2800" i="1" dirty="0"/>
          </a:p>
          <a:p>
            <a:pPr lvl="1" algn="ctr"/>
            <a:endParaRPr lang="en-US" sz="2800" i="1" dirty="0" smtClean="0"/>
          </a:p>
          <a:p>
            <a:pPr>
              <a:buFont typeface="Arial" panose="020B0604020202020204" pitchFamily="34" charset="0"/>
              <a:buChar char="•"/>
            </a:pPr>
            <a:endParaRPr lang="en-US" sz="2000" dirty="0" smtClean="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pic>
        <p:nvPicPr>
          <p:cNvPr id="1028" name="Picture 4" descr="banking,blank,checks,concepts,dollars,exposed,finances,focus,fotolia,prints,unique,mac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434340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806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lstStyle/>
          <a:p>
            <a:r>
              <a:rPr lang="en-US" sz="3200" dirty="0" smtClean="0"/>
              <a:t>The Math on Tier 1 and Tier 2 Projects</a:t>
            </a:r>
            <a:r>
              <a:rPr lang="en-US" sz="3600" dirty="0" smtClean="0"/>
              <a:t/>
            </a:r>
            <a:br>
              <a:rPr lang="en-US" sz="3600" dirty="0" smtClean="0"/>
            </a:br>
            <a:endParaRPr lang="en-US" sz="3600" dirty="0"/>
          </a:p>
        </p:txBody>
      </p:sp>
      <p:sp>
        <p:nvSpPr>
          <p:cNvPr id="3" name="Rectangle 2"/>
          <p:cNvSpPr/>
          <p:nvPr/>
        </p:nvSpPr>
        <p:spPr>
          <a:xfrm>
            <a:off x="304800" y="1295400"/>
            <a:ext cx="8610600" cy="5139869"/>
          </a:xfrm>
          <a:prstGeom prst="rect">
            <a:avLst/>
          </a:prstGeom>
        </p:spPr>
        <p:txBody>
          <a:bodyPr wrap="square">
            <a:spAutoFit/>
          </a:bodyPr>
          <a:lstStyle/>
          <a:p>
            <a:pPr>
              <a:buFont typeface="Arial" panose="020B0604020202020204" pitchFamily="34" charset="0"/>
              <a:buChar char="•"/>
            </a:pPr>
            <a:r>
              <a:rPr lang="en-US" dirty="0" smtClean="0"/>
              <a:t>    Total amount of Tier 1 projects that do not</a:t>
            </a:r>
          </a:p>
          <a:p>
            <a:pPr>
              <a:buFont typeface="Arial" panose="020B0604020202020204" pitchFamily="34" charset="0"/>
              <a:buChar char="•"/>
            </a:pPr>
            <a:endParaRPr lang="en-US" dirty="0" smtClean="0"/>
          </a:p>
          <a:p>
            <a:pPr marL="800100" lvl="1" indent="-342900">
              <a:buFontTx/>
              <a:buChar char="-"/>
            </a:pPr>
            <a:r>
              <a:rPr lang="en-US" dirty="0" smtClean="0"/>
              <a:t>Specify how and why money will be spent</a:t>
            </a:r>
            <a:r>
              <a:rPr lang="en-US" dirty="0" smtClean="0"/>
              <a:t> </a:t>
            </a:r>
          </a:p>
          <a:p>
            <a:pPr marL="800100" lvl="1" indent="-342900">
              <a:buFontTx/>
              <a:buChar char="-"/>
            </a:pPr>
            <a:r>
              <a:rPr lang="en-US" dirty="0" smtClean="0"/>
              <a:t>Use “TBD” for justification or</a:t>
            </a:r>
          </a:p>
          <a:p>
            <a:pPr marL="800100" lvl="1" indent="-342900">
              <a:buFontTx/>
              <a:buChar char="-"/>
            </a:pPr>
            <a:r>
              <a:rPr lang="en-US" dirty="0" smtClean="0"/>
              <a:t>Which are not “Special Purpose” and should be budgeted out of general revenues or</a:t>
            </a:r>
          </a:p>
          <a:p>
            <a:pPr marL="800100" lvl="1" indent="-342900">
              <a:buFontTx/>
              <a:buChar char="-"/>
            </a:pPr>
            <a:r>
              <a:rPr lang="en-US" dirty="0" smtClean="0"/>
              <a:t>Which are identified as “miscellaneous spending”</a:t>
            </a:r>
            <a:endParaRPr lang="en-US" dirty="0"/>
          </a:p>
          <a:p>
            <a:pPr marL="800100" lvl="1" indent="-342900">
              <a:buFontTx/>
              <a:buChar char="-"/>
            </a:pPr>
            <a:endParaRPr lang="en-US" sz="2000" dirty="0" smtClean="0"/>
          </a:p>
          <a:p>
            <a:pPr lvl="1" algn="ctr"/>
            <a:r>
              <a:rPr lang="en-US" b="1" dirty="0" smtClean="0">
                <a:solidFill>
                  <a:srgbClr val="FF0000"/>
                </a:solidFill>
              </a:rPr>
              <a:t>$221.1 million out of $750 million</a:t>
            </a:r>
          </a:p>
          <a:p>
            <a:pPr lvl="1" algn="ctr"/>
            <a:endParaRPr lang="en-US" b="1" dirty="0" smtClean="0">
              <a:solidFill>
                <a:srgbClr val="FF0000"/>
              </a:solidFill>
            </a:endParaRPr>
          </a:p>
          <a:p>
            <a:pPr marL="342900" indent="-342900">
              <a:buFont typeface="Arial" panose="020B0604020202020204" pitchFamily="34" charset="0"/>
              <a:buChar char="•"/>
            </a:pPr>
            <a:r>
              <a:rPr lang="en-US" dirty="0" smtClean="0"/>
              <a:t>Total amount of Tier 2 projects that fail to meet above criteria:</a:t>
            </a:r>
          </a:p>
          <a:p>
            <a:endParaRPr lang="en-US" sz="2000" dirty="0"/>
          </a:p>
          <a:p>
            <a:pPr algn="ctr"/>
            <a:r>
              <a:rPr lang="en-US" b="1" dirty="0" smtClean="0">
                <a:solidFill>
                  <a:srgbClr val="FF0000"/>
                </a:solidFill>
              </a:rPr>
              <a:t>$287.3 million out of $338 million</a:t>
            </a:r>
            <a:endParaRPr lang="en-US" b="1" dirty="0">
              <a:solidFill>
                <a:srgbClr val="FF0000"/>
              </a:solidFill>
            </a:endParaRPr>
          </a:p>
        </p:txBody>
      </p:sp>
    </p:spTree>
    <p:extLst>
      <p:ext uri="{BB962C8B-B14F-4D97-AF65-F5344CB8AC3E}">
        <p14:creationId xmlns:p14="http://schemas.microsoft.com/office/powerpoint/2010/main" val="75656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772400" cy="914400"/>
          </a:xfrm>
        </p:spPr>
        <p:txBody>
          <a:bodyPr/>
          <a:lstStyle/>
          <a:p>
            <a:r>
              <a:rPr lang="en-US" sz="3600" dirty="0" smtClean="0"/>
              <a:t>Other Considerations</a:t>
            </a:r>
            <a:endParaRPr lang="en-US" sz="3600" dirty="0"/>
          </a:p>
        </p:txBody>
      </p:sp>
      <p:sp>
        <p:nvSpPr>
          <p:cNvPr id="3" name="Rectangle 2"/>
          <p:cNvSpPr/>
          <p:nvPr/>
        </p:nvSpPr>
        <p:spPr>
          <a:xfrm>
            <a:off x="304800" y="1143000"/>
            <a:ext cx="8610600" cy="7294305"/>
          </a:xfrm>
          <a:prstGeom prst="rect">
            <a:avLst/>
          </a:prstGeom>
        </p:spPr>
        <p:txBody>
          <a:bodyPr wrap="square">
            <a:spAutoFit/>
          </a:bodyPr>
          <a:lstStyle/>
          <a:p>
            <a:pPr algn="ctr"/>
            <a:r>
              <a:rPr lang="en-US" sz="1800" dirty="0" smtClean="0"/>
              <a:t> </a:t>
            </a:r>
            <a:r>
              <a:rPr lang="en-US" sz="2000" b="1" dirty="0" smtClean="0"/>
              <a:t>The </a:t>
            </a:r>
            <a:r>
              <a:rPr lang="en-US" sz="2000" b="1" dirty="0"/>
              <a:t>N</a:t>
            </a:r>
            <a:r>
              <a:rPr lang="en-US" sz="2000" b="1" dirty="0" smtClean="0"/>
              <a:t>eed For the SPLOST Is Less Than Previous Decades</a:t>
            </a:r>
          </a:p>
          <a:p>
            <a:endParaRPr lang="en-US" sz="2000" dirty="0" smtClean="0"/>
          </a:p>
          <a:p>
            <a:pPr marL="342900" indent="-342900">
              <a:buFont typeface="Arial" panose="020B0604020202020204" pitchFamily="34" charset="0"/>
              <a:buChar char="•"/>
            </a:pPr>
            <a:r>
              <a:rPr lang="en-US" sz="2000" dirty="0" smtClean="0"/>
              <a:t>Cobb has collected BILLIONS in SPLOST dollars over the past 20 years, more than enough to address safety and infrastructure needs.</a:t>
            </a:r>
          </a:p>
          <a:p>
            <a:pPr marL="342900" indent="-342900">
              <a:buFont typeface="Arial" panose="020B0604020202020204" pitchFamily="34" charset="0"/>
              <a:buChar char="•"/>
            </a:pPr>
            <a:r>
              <a:rPr lang="en-US" sz="2000" dirty="0" smtClean="0"/>
              <a:t>Growth has slowed.  (New Courthouse has two empty floors.)</a:t>
            </a:r>
          </a:p>
          <a:p>
            <a:pPr marL="342900" indent="-342900">
              <a:buFont typeface="Arial" panose="020B0604020202020204" pitchFamily="34" charset="0"/>
              <a:buChar char="•"/>
            </a:pPr>
            <a:r>
              <a:rPr lang="en-US" sz="2000" dirty="0" smtClean="0"/>
              <a:t>Improved economy means tens of Millions in new property </a:t>
            </a:r>
            <a:r>
              <a:rPr lang="en-US" sz="2000" dirty="0"/>
              <a:t>t</a:t>
            </a:r>
            <a:r>
              <a:rPr lang="en-US" sz="2000" dirty="0" smtClean="0"/>
              <a:t>axes, enough to pay for needed infrastructure.</a:t>
            </a:r>
          </a:p>
          <a:p>
            <a:pPr marL="342900" indent="-342900">
              <a:buFont typeface="Arial" panose="020B0604020202020204" pitchFamily="34" charset="0"/>
              <a:buChar char="•"/>
            </a:pPr>
            <a:r>
              <a:rPr lang="en-US" sz="2000" dirty="0" smtClean="0"/>
              <a:t>Added new facilities require greater operation and maintenance costs, committing us to higher taxes in the future.</a:t>
            </a:r>
          </a:p>
          <a:p>
            <a:pPr marL="342900" indent="-342900">
              <a:buFont typeface="Arial" panose="020B0604020202020204" pitchFamily="34" charset="0"/>
              <a:buChar char="•"/>
            </a:pPr>
            <a:r>
              <a:rPr lang="en-US" sz="2000" dirty="0" smtClean="0"/>
              <a:t>Many county projects go beyond purview of local government</a:t>
            </a:r>
          </a:p>
          <a:p>
            <a:pPr marL="914400" lvl="1" indent="-457200">
              <a:buFont typeface="+mj-lt"/>
              <a:buAutoNum type="alphaUcPeriod"/>
            </a:pPr>
            <a:r>
              <a:rPr lang="en-US" sz="2000" dirty="0" smtClean="0"/>
              <a:t>Dog Runs</a:t>
            </a:r>
          </a:p>
          <a:p>
            <a:pPr marL="914400" lvl="1" indent="-457200">
              <a:buFont typeface="+mj-lt"/>
              <a:buAutoNum type="alphaUcPeriod"/>
            </a:pPr>
            <a:r>
              <a:rPr lang="en-US" sz="2000" dirty="0" smtClean="0"/>
              <a:t>Skate Board Parks</a:t>
            </a:r>
          </a:p>
          <a:p>
            <a:pPr marL="914400" lvl="1" indent="-457200">
              <a:buFont typeface="+mj-lt"/>
              <a:buAutoNum type="alphaUcPeriod"/>
            </a:pPr>
            <a:r>
              <a:rPr lang="en-US" sz="2000" dirty="0" smtClean="0"/>
              <a:t>Water Ride Park (2005 - Outside Six Flags)</a:t>
            </a:r>
          </a:p>
          <a:p>
            <a:pPr marL="914400" lvl="1" indent="-457200">
              <a:buFont typeface="+mj-lt"/>
              <a:buAutoNum type="alphaUcPeriod"/>
            </a:pPr>
            <a:r>
              <a:rPr lang="en-US" sz="2000" dirty="0" smtClean="0"/>
              <a:t>Mableton Amphitheater</a:t>
            </a:r>
          </a:p>
          <a:p>
            <a:pPr marL="914400" lvl="1" indent="-457200">
              <a:buFont typeface="+mj-lt"/>
              <a:buAutoNum type="alphaUcPeriod"/>
            </a:pPr>
            <a:r>
              <a:rPr lang="en-US" sz="2000" dirty="0" smtClean="0"/>
              <a:t>County Golf Course</a:t>
            </a:r>
          </a:p>
          <a:p>
            <a:pPr marL="914400" lvl="1" indent="-457200">
              <a:buFont typeface="+mj-lt"/>
              <a:buAutoNum type="alphaUcPeriod"/>
            </a:pPr>
            <a:r>
              <a:rPr lang="en-US" sz="2000" dirty="0" smtClean="0"/>
              <a:t>County Airport</a:t>
            </a:r>
          </a:p>
          <a:p>
            <a:pPr marL="342900" indent="-342900">
              <a:buFont typeface="Arial" panose="020B0604020202020204" pitchFamily="34" charset="0"/>
              <a:buChar char="•"/>
            </a:pPr>
            <a:endParaRPr lang="en-US" sz="2000" dirty="0" smtClean="0"/>
          </a:p>
          <a:p>
            <a:endParaRPr lang="en-US" sz="2000" dirty="0" smtClean="0"/>
          </a:p>
          <a:p>
            <a:pPr marL="457200" indent="-457200">
              <a:buFont typeface="+mj-lt"/>
              <a:buAutoNum type="arabicPeriod"/>
            </a:pPr>
            <a:endParaRPr lang="en-US" sz="2000" dirty="0"/>
          </a:p>
          <a:p>
            <a:endParaRPr lang="en-US" sz="2000" dirty="0" smtClean="0"/>
          </a:p>
          <a:p>
            <a:pPr>
              <a:buFont typeface="Arial" panose="020B0604020202020204" pitchFamily="34" charset="0"/>
              <a:buChar char="•"/>
            </a:pPr>
            <a:endParaRPr lang="en-US" sz="2000" dirty="0" smtClean="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pic>
        <p:nvPicPr>
          <p:cNvPr id="2052" name="Picture 4" descr="adolescents,boys,leisure,men,persons,ramps,recreation,skate boarders,skate boarding,skaters,skating,sports,teenagers,te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876800"/>
            <a:ext cx="1851025" cy="185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9566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914400"/>
          </a:xfrm>
        </p:spPr>
        <p:txBody>
          <a:bodyPr/>
          <a:lstStyle/>
          <a:p>
            <a:r>
              <a:rPr lang="en-US" sz="3600" dirty="0" smtClean="0"/>
              <a:t>Other Considerations (cont.)</a:t>
            </a:r>
            <a:endParaRPr lang="en-US" sz="3600" dirty="0"/>
          </a:p>
        </p:txBody>
      </p:sp>
      <p:sp>
        <p:nvSpPr>
          <p:cNvPr id="3" name="Rectangle 2"/>
          <p:cNvSpPr/>
          <p:nvPr/>
        </p:nvSpPr>
        <p:spPr>
          <a:xfrm>
            <a:off x="304800" y="1295400"/>
            <a:ext cx="8610600" cy="5632311"/>
          </a:xfrm>
          <a:prstGeom prst="rect">
            <a:avLst/>
          </a:prstGeom>
        </p:spPr>
        <p:txBody>
          <a:bodyPr wrap="square">
            <a:spAutoFit/>
          </a:bodyPr>
          <a:lstStyle/>
          <a:p>
            <a:pPr algn="ctr"/>
            <a:r>
              <a:rPr lang="en-US" sz="2000" dirty="0" smtClean="0"/>
              <a:t> </a:t>
            </a:r>
          </a:p>
          <a:p>
            <a:pPr marL="342900" indent="-342900">
              <a:buFont typeface="Arial" panose="020B0604020202020204" pitchFamily="34" charset="0"/>
              <a:buChar char="•"/>
            </a:pPr>
            <a:r>
              <a:rPr lang="en-US" dirty="0" smtClean="0"/>
              <a:t>Prior to 2005, before the SPLOST, Cobb County succeeded, even during high growth periods without the tax.</a:t>
            </a:r>
          </a:p>
          <a:p>
            <a:pPr marL="342900" indent="-342900">
              <a:buFont typeface="Arial" panose="020B0604020202020204" pitchFamily="34" charset="0"/>
              <a:buChar char="•"/>
            </a:pPr>
            <a:r>
              <a:rPr lang="en-US" dirty="0" smtClean="0"/>
              <a:t>Necessary projects can be provided by bond elections.</a:t>
            </a:r>
          </a:p>
          <a:p>
            <a:pPr lvl="1"/>
            <a:r>
              <a:rPr lang="en-US" dirty="0" smtClean="0"/>
              <a:t>- Greater accountability &amp; scrutiny </a:t>
            </a:r>
            <a:r>
              <a:rPr lang="en-US" dirty="0"/>
              <a:t>b</a:t>
            </a:r>
            <a:r>
              <a:rPr lang="en-US" dirty="0" smtClean="0"/>
              <a:t>y voters</a:t>
            </a:r>
          </a:p>
          <a:p>
            <a:pPr marL="342900" indent="-342900">
              <a:buFont typeface="Arial" panose="020B0604020202020204" pitchFamily="34" charset="0"/>
              <a:buChar char="•"/>
            </a:pPr>
            <a:r>
              <a:rPr lang="en-US" dirty="0" smtClean="0"/>
              <a:t>This 2016 SPLOST commits taxpayers to projects into 2022 (8 Years Away)</a:t>
            </a:r>
          </a:p>
          <a:p>
            <a:pPr marL="800100" lvl="1" indent="-342900">
              <a:buFont typeface="Arial" panose="020B0604020202020204" pitchFamily="34" charset="0"/>
              <a:buChar char="•"/>
            </a:pPr>
            <a:r>
              <a:rPr lang="en-US" dirty="0" smtClean="0"/>
              <a:t>Technology &amp; needs will change before then.</a:t>
            </a:r>
          </a:p>
          <a:p>
            <a:pPr marL="342900" indent="-342900">
              <a:buFont typeface="Arial" panose="020B0604020202020204" pitchFamily="34" charset="0"/>
              <a:buChar char="•"/>
            </a:pPr>
            <a:endParaRPr lang="en-US" dirty="0" smtClean="0"/>
          </a:p>
          <a:p>
            <a:endParaRPr lang="en-US" sz="2000" dirty="0" smtClean="0"/>
          </a:p>
          <a:p>
            <a:pPr marL="457200" indent="-457200">
              <a:buFont typeface="+mj-lt"/>
              <a:buAutoNum type="arabicPeriod"/>
            </a:pPr>
            <a:endParaRPr lang="en-US" sz="2000" dirty="0"/>
          </a:p>
          <a:p>
            <a:endParaRPr lang="en-US" sz="2000" dirty="0" smtClean="0"/>
          </a:p>
          <a:p>
            <a:pPr>
              <a:buFont typeface="Arial" panose="020B0604020202020204" pitchFamily="34" charset="0"/>
              <a:buChar char="•"/>
            </a:pPr>
            <a:endParaRPr lang="en-US" sz="2000" dirty="0" smtClean="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sp>
        <p:nvSpPr>
          <p:cNvPr id="4" name="TextBox 3"/>
          <p:cNvSpPr txBox="1"/>
          <p:nvPr/>
        </p:nvSpPr>
        <p:spPr>
          <a:xfrm>
            <a:off x="335280" y="4193878"/>
            <a:ext cx="8458200" cy="677108"/>
          </a:xfrm>
          <a:prstGeom prst="rect">
            <a:avLst/>
          </a:prstGeom>
          <a:noFill/>
        </p:spPr>
        <p:txBody>
          <a:bodyPr wrap="square" rtlCol="0">
            <a:spAutoFit/>
          </a:bodyPr>
          <a:lstStyle/>
          <a:p>
            <a:pPr lvl="0"/>
            <a:endParaRPr lang="en-US" altLang="en-US" sz="1400" i="1" dirty="0">
              <a:solidFill>
                <a:srgbClr val="2E14DF"/>
              </a:solidFill>
              <a:latin typeface="Arial" panose="020B0604020202020204" pitchFamily="34" charset="0"/>
            </a:endParaRPr>
          </a:p>
          <a:p>
            <a:r>
              <a:rPr lang="en-US" dirty="0" smtClean="0"/>
              <a:t>  </a:t>
            </a:r>
            <a:endParaRPr lang="en-US" dirty="0"/>
          </a:p>
        </p:txBody>
      </p:sp>
    </p:spTree>
    <p:extLst>
      <p:ext uri="{BB962C8B-B14F-4D97-AF65-F5344CB8AC3E}">
        <p14:creationId xmlns:p14="http://schemas.microsoft.com/office/powerpoint/2010/main" val="23311981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lstStyle/>
          <a:p>
            <a:r>
              <a:rPr lang="en-US" sz="3600" dirty="0" smtClean="0"/>
              <a:t>Show us the money!</a:t>
            </a:r>
            <a:endParaRPr lang="en-US" sz="3600" dirty="0"/>
          </a:p>
        </p:txBody>
      </p:sp>
      <p:sp>
        <p:nvSpPr>
          <p:cNvPr id="3" name="Rectangle 2"/>
          <p:cNvSpPr/>
          <p:nvPr/>
        </p:nvSpPr>
        <p:spPr>
          <a:xfrm>
            <a:off x="305463" y="1295400"/>
            <a:ext cx="8686800" cy="6617196"/>
          </a:xfrm>
          <a:prstGeom prst="rect">
            <a:avLst/>
          </a:prstGeom>
        </p:spPr>
        <p:txBody>
          <a:bodyPr wrap="square">
            <a:spAutoFit/>
          </a:bodyPr>
          <a:lstStyle/>
          <a:p>
            <a:r>
              <a:rPr lang="en-US" sz="2000" dirty="0" smtClean="0"/>
              <a:t>Out of $527.9 million that names specific projects and spending, much is highly questionable:</a:t>
            </a:r>
          </a:p>
          <a:p>
            <a:endParaRPr lang="en-US" sz="2000" dirty="0"/>
          </a:p>
          <a:p>
            <a:pPr marL="342900" indent="-342900">
              <a:buFont typeface="Arial" panose="020B0604020202020204" pitchFamily="34" charset="0"/>
              <a:buChar char="•"/>
            </a:pPr>
            <a:r>
              <a:rPr lang="en-US" sz="2000" dirty="0" smtClean="0"/>
              <a:t>$26.5 million to make C.H. James Parkway into 6 lanes from 4</a:t>
            </a:r>
          </a:p>
          <a:p>
            <a:pPr marL="342900" indent="-342900">
              <a:buFont typeface="Arial" panose="020B0604020202020204" pitchFamily="34" charset="0"/>
              <a:buChar char="•"/>
            </a:pPr>
            <a:r>
              <a:rPr lang="en-US" sz="2000" dirty="0" smtClean="0"/>
              <a:t>$63 million to make Roswell Road from 4 lanes to 6</a:t>
            </a:r>
          </a:p>
          <a:p>
            <a:pPr marL="342900" indent="-342900">
              <a:buFont typeface="Arial" panose="020B0604020202020204" pitchFamily="34" charset="0"/>
              <a:buChar char="•"/>
            </a:pPr>
            <a:r>
              <a:rPr lang="en-US" sz="2000" dirty="0" smtClean="0"/>
              <a:t>23 million for new public safety training center including indoor firing ranges (was originally budgeted at over $60 million)</a:t>
            </a:r>
          </a:p>
          <a:p>
            <a:pPr marL="342900" indent="-342900">
              <a:buFont typeface="Arial" panose="020B0604020202020204" pitchFamily="34" charset="0"/>
              <a:buChar char="•"/>
            </a:pPr>
            <a:r>
              <a:rPr lang="en-US" sz="2000" dirty="0" smtClean="0"/>
              <a:t>$2 million for an equestrian center </a:t>
            </a:r>
          </a:p>
          <a:p>
            <a:pPr marL="342900" indent="-342900">
              <a:buFont typeface="Arial" panose="020B0604020202020204" pitchFamily="34" charset="0"/>
              <a:buChar char="•"/>
            </a:pPr>
            <a:r>
              <a:rPr lang="en-US" sz="2000" dirty="0" smtClean="0"/>
              <a:t>$1.7 million in Kennesaw for new recreation center, splash pad and dog run upgrades</a:t>
            </a:r>
          </a:p>
          <a:p>
            <a:pPr marL="342900" indent="-342900">
              <a:buFont typeface="Arial" panose="020B0604020202020204" pitchFamily="34" charset="0"/>
              <a:buChar char="•"/>
            </a:pPr>
            <a:r>
              <a:rPr lang="en-US" sz="2000" dirty="0" smtClean="0"/>
              <a:t>$7 million in Marietta to go towards 14’ planted areas, 6’ sidewalk upgrades, decorative lighting and landscaping</a:t>
            </a:r>
          </a:p>
          <a:p>
            <a:pPr marL="342900" indent="-342900">
              <a:buFont typeface="Arial" panose="020B0604020202020204" pitchFamily="34" charset="0"/>
              <a:buChar char="•"/>
            </a:pPr>
            <a:r>
              <a:rPr lang="en-US" sz="2000" dirty="0" smtClean="0"/>
              <a:t>$23.4 million for technology “which allows government to focus more attention on aspects of customer service that are more challenging.”</a:t>
            </a:r>
          </a:p>
          <a:p>
            <a:pPr marL="342900" indent="-342900">
              <a:buFont typeface="Arial" panose="020B0604020202020204" pitchFamily="34" charset="0"/>
              <a:buChar char="•"/>
            </a:pPr>
            <a:endParaRPr lang="en-US" sz="2000" dirty="0" smtClean="0"/>
          </a:p>
          <a:p>
            <a:endParaRPr lang="en-US" sz="2000" dirty="0" smtClean="0"/>
          </a:p>
          <a:p>
            <a:pPr marL="457200" indent="-457200">
              <a:buFont typeface="+mj-lt"/>
              <a:buAutoNum type="arabicPeriod"/>
            </a:pPr>
            <a:endParaRPr lang="en-US" sz="2000" dirty="0"/>
          </a:p>
          <a:p>
            <a:endParaRPr lang="en-US" sz="2000" dirty="0" smtClean="0"/>
          </a:p>
          <a:p>
            <a:pPr>
              <a:buFont typeface="Arial" panose="020B0604020202020204" pitchFamily="34" charset="0"/>
              <a:buChar char="•"/>
            </a:pPr>
            <a:endParaRPr lang="en-US" sz="2000" dirty="0" smtClean="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sp>
        <p:nvSpPr>
          <p:cNvPr id="4" name="TextBox 3"/>
          <p:cNvSpPr txBox="1"/>
          <p:nvPr/>
        </p:nvSpPr>
        <p:spPr>
          <a:xfrm>
            <a:off x="335280" y="4193878"/>
            <a:ext cx="8458200" cy="677108"/>
          </a:xfrm>
          <a:prstGeom prst="rect">
            <a:avLst/>
          </a:prstGeom>
          <a:noFill/>
        </p:spPr>
        <p:txBody>
          <a:bodyPr wrap="square" rtlCol="0">
            <a:spAutoFit/>
          </a:bodyPr>
          <a:lstStyle/>
          <a:p>
            <a:pPr lvl="0"/>
            <a:endParaRPr lang="en-US" altLang="en-US" sz="1400" i="1" dirty="0">
              <a:solidFill>
                <a:srgbClr val="2E14DF"/>
              </a:solidFill>
              <a:latin typeface="Arial" panose="020B0604020202020204" pitchFamily="34" charset="0"/>
            </a:endParaRPr>
          </a:p>
          <a:p>
            <a:r>
              <a:rPr lang="en-US" dirty="0" smtClean="0"/>
              <a:t>  </a:t>
            </a:r>
            <a:endParaRPr lang="en-US" dirty="0"/>
          </a:p>
        </p:txBody>
      </p:sp>
    </p:spTree>
    <p:extLst>
      <p:ext uri="{BB962C8B-B14F-4D97-AF65-F5344CB8AC3E}">
        <p14:creationId xmlns:p14="http://schemas.microsoft.com/office/powerpoint/2010/main" val="922178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838200"/>
          </a:xfrm>
        </p:spPr>
        <p:txBody>
          <a:bodyPr/>
          <a:lstStyle/>
          <a:p>
            <a:r>
              <a:rPr lang="en-US" sz="2800" dirty="0" smtClean="0"/>
              <a:t>Bus Rapid Transit (BRT) Has Not Gone Away</a:t>
            </a:r>
            <a:endParaRPr lang="en-US" sz="2800" dirty="0"/>
          </a:p>
        </p:txBody>
      </p:sp>
      <p:sp>
        <p:nvSpPr>
          <p:cNvPr id="3" name="Rectangle 2"/>
          <p:cNvSpPr/>
          <p:nvPr/>
        </p:nvSpPr>
        <p:spPr>
          <a:xfrm>
            <a:off x="304800" y="1066800"/>
            <a:ext cx="8610600" cy="7171194"/>
          </a:xfrm>
          <a:prstGeom prst="rect">
            <a:avLst/>
          </a:prstGeom>
        </p:spPr>
        <p:txBody>
          <a:bodyPr wrap="square">
            <a:spAutoFit/>
          </a:bodyPr>
          <a:lstStyle/>
          <a:p>
            <a:pPr algn="ctr"/>
            <a:r>
              <a:rPr lang="en-US" sz="2000" dirty="0" smtClean="0"/>
              <a:t> </a:t>
            </a:r>
          </a:p>
          <a:p>
            <a:pPr marL="342900" indent="-342900">
              <a:buFont typeface="Arial" panose="020B0604020202020204" pitchFamily="34" charset="0"/>
              <a:buChar char="•"/>
            </a:pPr>
            <a:r>
              <a:rPr lang="en-US" dirty="0" smtClean="0"/>
              <a:t>The BRT is simply deferred until the political landscape is more favorable.</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Future commissioners can put it back in under different pretexts.</a:t>
            </a:r>
          </a:p>
          <a:p>
            <a:endParaRPr lang="en-US" dirty="0" smtClean="0"/>
          </a:p>
          <a:p>
            <a:pPr marL="342900" indent="-342900">
              <a:buFont typeface="Arial" panose="020B0604020202020204" pitchFamily="34" charset="0"/>
              <a:buChar char="•"/>
            </a:pPr>
            <a:r>
              <a:rPr lang="en-US" dirty="0" smtClean="0"/>
              <a:t>Cobb’s Director of Transportation recently discussed a new project, the “Cobb Connector,” awaiting results from environmental impact study THIS FALL.</a:t>
            </a:r>
          </a:p>
          <a:p>
            <a:pPr marL="342900" indent="-342900">
              <a:buFont typeface="Arial" panose="020B0604020202020204" pitchFamily="34" charset="0"/>
              <a:buChar char="•"/>
            </a:pPr>
            <a:endParaRPr lang="en-US" sz="2000" dirty="0"/>
          </a:p>
          <a:p>
            <a:endParaRPr lang="en-US" sz="2000" dirty="0" smtClean="0"/>
          </a:p>
          <a:p>
            <a:endParaRPr lang="en-US" sz="2000" dirty="0"/>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endParaRPr lang="en-US" sz="2000" dirty="0" smtClean="0"/>
          </a:p>
          <a:p>
            <a:endParaRPr lang="en-US" sz="2000" dirty="0" smtClean="0"/>
          </a:p>
          <a:p>
            <a:pPr marL="457200" indent="-457200">
              <a:buFont typeface="+mj-lt"/>
              <a:buAutoNum type="arabicPeriod"/>
            </a:pPr>
            <a:endParaRPr lang="en-US" sz="2000" dirty="0"/>
          </a:p>
          <a:p>
            <a:endParaRPr lang="en-US" sz="2000" dirty="0" smtClean="0"/>
          </a:p>
          <a:p>
            <a:pPr>
              <a:buFont typeface="Arial" panose="020B0604020202020204" pitchFamily="34" charset="0"/>
              <a:buChar char="•"/>
            </a:pPr>
            <a:endParaRPr lang="en-US" sz="2000" dirty="0" smtClean="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sp>
        <p:nvSpPr>
          <p:cNvPr id="6" name="TextBox 5"/>
          <p:cNvSpPr txBox="1"/>
          <p:nvPr/>
        </p:nvSpPr>
        <p:spPr>
          <a:xfrm>
            <a:off x="490330" y="4876800"/>
            <a:ext cx="8382000" cy="1538883"/>
          </a:xfrm>
          <a:prstGeom prst="rect">
            <a:avLst/>
          </a:prstGeom>
          <a:noFill/>
        </p:spPr>
        <p:txBody>
          <a:bodyPr wrap="square" rtlCol="0">
            <a:spAutoFit/>
          </a:bodyPr>
          <a:lstStyle/>
          <a:p>
            <a:pPr lvl="0"/>
            <a:r>
              <a:rPr lang="en-US" altLang="en-US" sz="1400" b="1" i="1" dirty="0">
                <a:solidFill>
                  <a:srgbClr val="2E14DF"/>
                </a:solidFill>
                <a:latin typeface="Arial" panose="020B0604020202020204" pitchFamily="34" charset="0"/>
                <a:cs typeface="Arial" panose="020B0604020202020204" pitchFamily="34" charset="0"/>
              </a:rPr>
              <a:t>“In the intervening eight years, future Boards will have enormous discretion to add or discard projects at will. Thus, once the voters open the Pandora’s box by passing this year’s SPLOST, they open the door to future mischief by urban planners who have not given up on their 20 year dream of building a mass transit system through the heart of Cobb County.</a:t>
            </a:r>
            <a:r>
              <a:rPr lang="en-US" altLang="en-US" sz="1400" i="1" dirty="0">
                <a:solidFill>
                  <a:srgbClr val="2E14DF"/>
                </a:solidFill>
                <a:cs typeface="Arial" panose="020B0604020202020204" pitchFamily="34" charset="0"/>
              </a:rPr>
              <a:t>”</a:t>
            </a:r>
            <a:endParaRPr lang="en-US" altLang="en-US" sz="1400" i="1" dirty="0">
              <a:solidFill>
                <a:srgbClr val="2E14DF"/>
              </a:solidFill>
            </a:endParaRPr>
          </a:p>
          <a:p>
            <a:pPr lvl="0"/>
            <a:endParaRPr lang="en-US" altLang="en-US" sz="1400" i="1" dirty="0">
              <a:solidFill>
                <a:srgbClr val="2E14DF"/>
              </a:solidFill>
              <a:latin typeface="Arial" panose="020B0604020202020204" pitchFamily="34" charset="0"/>
            </a:endParaRPr>
          </a:p>
          <a:p>
            <a:r>
              <a:rPr lang="en-US" sz="1200" dirty="0"/>
              <a:t>“Cobb Commissioners Sidestep Transit Issue…For Now,” </a:t>
            </a:r>
          </a:p>
          <a:p>
            <a:r>
              <a:rPr lang="en-US" sz="1200" dirty="0"/>
              <a:t>Lance </a:t>
            </a:r>
            <a:r>
              <a:rPr lang="en-US" sz="1200" dirty="0" err="1"/>
              <a:t>Lamberton</a:t>
            </a:r>
            <a:endParaRPr lang="en-US" sz="1200" dirty="0"/>
          </a:p>
        </p:txBody>
      </p:sp>
    </p:spTree>
    <p:extLst>
      <p:ext uri="{BB962C8B-B14F-4D97-AF65-F5344CB8AC3E}">
        <p14:creationId xmlns:p14="http://schemas.microsoft.com/office/powerpoint/2010/main" val="2133663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838200"/>
          </a:xfrm>
        </p:spPr>
        <p:txBody>
          <a:bodyPr/>
          <a:lstStyle/>
          <a:p>
            <a:r>
              <a:rPr lang="en-US" sz="3200" dirty="0" smtClean="0"/>
              <a:t>Can We Trust Our Elected Leaders?</a:t>
            </a:r>
            <a:endParaRPr lang="en-US" sz="3200" dirty="0"/>
          </a:p>
        </p:txBody>
      </p:sp>
      <p:sp>
        <p:nvSpPr>
          <p:cNvPr id="3" name="Rectangle 2"/>
          <p:cNvSpPr/>
          <p:nvPr/>
        </p:nvSpPr>
        <p:spPr>
          <a:xfrm>
            <a:off x="304800" y="1143000"/>
            <a:ext cx="8610600" cy="7971413"/>
          </a:xfrm>
          <a:prstGeom prst="rect">
            <a:avLst/>
          </a:prstGeom>
        </p:spPr>
        <p:txBody>
          <a:bodyPr wrap="square">
            <a:spAutoFit/>
          </a:bodyPr>
          <a:lstStyle/>
          <a:p>
            <a:pPr algn="ctr"/>
            <a:r>
              <a:rPr lang="en-US" sz="2000" dirty="0" smtClean="0"/>
              <a:t> </a:t>
            </a:r>
          </a:p>
          <a:p>
            <a:r>
              <a:rPr lang="en-US" sz="2800" dirty="0" smtClean="0">
                <a:solidFill>
                  <a:srgbClr val="2E14DF"/>
                </a:solidFill>
              </a:rPr>
              <a:t>Based on the Braves stadium lack of transparency, the answer is “</a:t>
            </a:r>
            <a:r>
              <a:rPr lang="en-US" sz="2800" b="1" i="1" dirty="0" smtClean="0">
                <a:solidFill>
                  <a:srgbClr val="2E14DF"/>
                </a:solidFill>
              </a:rPr>
              <a:t>NO.</a:t>
            </a:r>
            <a:r>
              <a:rPr lang="en-US" sz="2800" dirty="0" smtClean="0">
                <a:solidFill>
                  <a:srgbClr val="2E14DF"/>
                </a:solidFill>
              </a:rPr>
              <a:t>”</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Tax Benefits are inflated.</a:t>
            </a:r>
          </a:p>
          <a:p>
            <a:endParaRPr lang="en-US" dirty="0" smtClean="0"/>
          </a:p>
          <a:p>
            <a:pPr marL="342900" indent="-342900">
              <a:buFont typeface="Arial" panose="020B0604020202020204" pitchFamily="34" charset="0"/>
              <a:buChar char="•"/>
            </a:pPr>
            <a:r>
              <a:rPr lang="en-US" dirty="0" smtClean="0"/>
              <a:t>Taxpayers are told NOT to be concerned about the increased traffic.</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politicians are now telling us to </a:t>
            </a:r>
            <a:r>
              <a:rPr lang="en-US" b="1" i="1" dirty="0" smtClean="0"/>
              <a:t>TRUST THEM </a:t>
            </a:r>
            <a:r>
              <a:rPr lang="en-US" dirty="0" smtClean="0"/>
              <a:t>regarding the SPLOST spending.</a:t>
            </a:r>
          </a:p>
          <a:p>
            <a:pPr marL="342900" indent="-342900">
              <a:buFont typeface="Arial" panose="020B0604020202020204" pitchFamily="34" charset="0"/>
              <a:buChar char="•"/>
            </a:pPr>
            <a:endParaRPr lang="en-US" dirty="0"/>
          </a:p>
          <a:p>
            <a:r>
              <a:rPr lang="en-US" sz="2800" dirty="0" smtClean="0">
                <a:solidFill>
                  <a:srgbClr val="2E14DF"/>
                </a:solidFill>
              </a:rPr>
              <a:t>Bottom Line</a:t>
            </a:r>
            <a:r>
              <a:rPr lang="en-US" sz="2800" b="1" i="1" dirty="0" smtClean="0">
                <a:solidFill>
                  <a:srgbClr val="2E14DF"/>
                </a:solidFill>
              </a:rPr>
              <a:t>:  Fool us once, shame on you.  Fool us twice, shame on us.</a:t>
            </a:r>
          </a:p>
          <a:p>
            <a:pPr marL="342900" indent="-342900">
              <a:buFont typeface="Arial" panose="020B0604020202020204" pitchFamily="34" charset="0"/>
              <a:buChar char="•"/>
            </a:pPr>
            <a:endParaRPr lang="en-US" sz="2000" dirty="0"/>
          </a:p>
          <a:p>
            <a:endParaRPr lang="en-US" sz="2000" dirty="0" smtClean="0"/>
          </a:p>
          <a:p>
            <a:endParaRPr lang="en-US" sz="2000" dirty="0" smtClean="0"/>
          </a:p>
          <a:p>
            <a:pPr marL="457200" indent="-457200">
              <a:buFont typeface="+mj-lt"/>
              <a:buAutoNum type="arabicPeriod"/>
            </a:pPr>
            <a:endParaRPr lang="en-US" sz="2000" dirty="0"/>
          </a:p>
          <a:p>
            <a:endParaRPr lang="en-US" sz="2000" dirty="0" smtClean="0"/>
          </a:p>
          <a:p>
            <a:pPr>
              <a:buFont typeface="Arial" panose="020B0604020202020204" pitchFamily="34" charset="0"/>
              <a:buChar char="•"/>
            </a:pPr>
            <a:endParaRPr lang="en-US" sz="2000" dirty="0" smtClean="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233162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838200"/>
          </a:xfrm>
        </p:spPr>
        <p:txBody>
          <a:bodyPr/>
          <a:lstStyle/>
          <a:p>
            <a:r>
              <a:rPr lang="en-US" sz="3200" dirty="0" smtClean="0"/>
              <a:t>Can We Trust Our Elected Leaders?</a:t>
            </a:r>
            <a:endParaRPr lang="en-US" sz="3200" dirty="0"/>
          </a:p>
        </p:txBody>
      </p:sp>
      <p:sp>
        <p:nvSpPr>
          <p:cNvPr id="3" name="Rectangle 2"/>
          <p:cNvSpPr/>
          <p:nvPr/>
        </p:nvSpPr>
        <p:spPr>
          <a:xfrm>
            <a:off x="304800" y="1295400"/>
            <a:ext cx="8610600" cy="2616101"/>
          </a:xfrm>
          <a:prstGeom prst="rect">
            <a:avLst/>
          </a:prstGeom>
        </p:spPr>
        <p:txBody>
          <a:bodyPr wrap="square">
            <a:spAutoFit/>
          </a:bodyPr>
          <a:lstStyle/>
          <a:p>
            <a:pPr algn="ctr"/>
            <a:r>
              <a:rPr lang="en-US" sz="2000" dirty="0" smtClean="0"/>
              <a:t> </a:t>
            </a:r>
          </a:p>
          <a:p>
            <a:endParaRPr lang="en-US" sz="2000" dirty="0" smtClean="0"/>
          </a:p>
          <a:p>
            <a:endParaRPr lang="en-US" sz="2000" dirty="0" smtClean="0"/>
          </a:p>
          <a:p>
            <a:pPr marL="457200" indent="-457200">
              <a:buFont typeface="+mj-lt"/>
              <a:buAutoNum type="arabicPeriod"/>
            </a:pPr>
            <a:endParaRPr lang="en-US" sz="2000" dirty="0"/>
          </a:p>
          <a:p>
            <a:endParaRPr lang="en-US" sz="2000" dirty="0" smtClean="0"/>
          </a:p>
          <a:p>
            <a:pPr>
              <a:buFont typeface="Arial" panose="020B0604020202020204" pitchFamily="34" charset="0"/>
              <a:buChar char="•"/>
            </a:pPr>
            <a:endParaRPr lang="en-US" sz="2000" dirty="0" smtClean="0"/>
          </a:p>
          <a:p>
            <a:pPr>
              <a:buFont typeface="Arial" panose="020B0604020202020204" pitchFamily="34" charset="0"/>
              <a:buChar char="•"/>
            </a:pPr>
            <a:endParaRPr lang="en-US" sz="2000" dirty="0"/>
          </a:p>
          <a:p>
            <a:pPr>
              <a:buFont typeface="Arial" panose="020B0604020202020204" pitchFamily="34" charset="0"/>
              <a:buChar char="•"/>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11" t="1111" r="10370" b="-1111"/>
          <a:stretch/>
        </p:blipFill>
        <p:spPr>
          <a:xfrm rot="16200000">
            <a:off x="2295525" y="295275"/>
            <a:ext cx="4552950" cy="6858000"/>
          </a:xfrm>
          <a:prstGeom prst="rect">
            <a:avLst/>
          </a:prstGeom>
        </p:spPr>
      </p:pic>
    </p:spTree>
    <p:extLst>
      <p:ext uri="{BB962C8B-B14F-4D97-AF65-F5344CB8AC3E}">
        <p14:creationId xmlns:p14="http://schemas.microsoft.com/office/powerpoint/2010/main" val="2924113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a:t>
            </a:r>
            <a:endParaRPr lang="en-US" dirty="0"/>
          </a:p>
        </p:txBody>
      </p:sp>
      <p:sp>
        <p:nvSpPr>
          <p:cNvPr id="3" name="TextBox 2"/>
          <p:cNvSpPr txBox="1"/>
          <p:nvPr/>
        </p:nvSpPr>
        <p:spPr>
          <a:xfrm>
            <a:off x="304800" y="990600"/>
            <a:ext cx="8686800" cy="6740307"/>
          </a:xfrm>
          <a:prstGeom prst="rect">
            <a:avLst/>
          </a:prstGeom>
          <a:noFill/>
        </p:spPr>
        <p:txBody>
          <a:bodyPr wrap="square" rtlCol="0">
            <a:spAutoFit/>
          </a:bodyPr>
          <a:lstStyle/>
          <a:p>
            <a:pPr marL="457200" indent="-457200">
              <a:buFont typeface="+mj-lt"/>
              <a:buAutoNum type="arabicPeriod"/>
            </a:pPr>
            <a:r>
              <a:rPr lang="en-US" dirty="0" smtClean="0"/>
              <a:t>Hold regular team meetings – Suggest bi-weekly</a:t>
            </a:r>
          </a:p>
          <a:p>
            <a:pPr marL="457200" indent="-457200">
              <a:buFont typeface="+mj-lt"/>
              <a:buAutoNum type="arabicPeriod"/>
            </a:pPr>
            <a:r>
              <a:rPr lang="en-US" dirty="0" smtClean="0"/>
              <a:t>Lawn Signs – At least 1,500</a:t>
            </a:r>
          </a:p>
          <a:p>
            <a:pPr marL="457200" indent="-457200">
              <a:buFont typeface="+mj-lt"/>
              <a:buAutoNum type="arabicPeriod"/>
            </a:pPr>
            <a:r>
              <a:rPr lang="en-US" dirty="0" smtClean="0"/>
              <a:t>Literature distribution – Half-page (Printing &amp; How to Distribute)</a:t>
            </a:r>
          </a:p>
          <a:p>
            <a:pPr marL="457200" indent="-457200">
              <a:buFont typeface="+mj-lt"/>
              <a:buAutoNum type="arabicPeriod"/>
            </a:pPr>
            <a:r>
              <a:rPr lang="en-US" dirty="0"/>
              <a:t>Newspaper advertising, stickers on the MDJ, and direct mail. </a:t>
            </a:r>
            <a:endParaRPr lang="en-US" dirty="0" smtClean="0"/>
          </a:p>
          <a:p>
            <a:pPr marL="457200" indent="-457200">
              <a:buFont typeface="+mj-lt"/>
              <a:buAutoNum type="arabicPeriod"/>
            </a:pPr>
            <a:r>
              <a:rPr lang="en-US" dirty="0" smtClean="0"/>
              <a:t>Presentations &amp; Debates – Civic clubs, League of Women Voters, Rotary, Lions Club, Kiwanis</a:t>
            </a:r>
          </a:p>
          <a:p>
            <a:pPr marL="457200" indent="-457200">
              <a:buFont typeface="+mj-lt"/>
              <a:buAutoNum type="arabicPeriod"/>
            </a:pPr>
            <a:r>
              <a:rPr lang="en-US" dirty="0" smtClean="0"/>
              <a:t>Media – Radio, newspapers, online blogs, free interviews with local news channels</a:t>
            </a:r>
          </a:p>
          <a:p>
            <a:pPr marL="457200" indent="-457200">
              <a:buFont typeface="+mj-lt"/>
              <a:buAutoNum type="arabicPeriod"/>
            </a:pPr>
            <a:r>
              <a:rPr lang="en-US" dirty="0"/>
              <a:t>Coalition Building with other groups</a:t>
            </a:r>
            <a:r>
              <a:rPr lang="en-US" dirty="0" smtClean="0"/>
              <a:t>.</a:t>
            </a:r>
          </a:p>
          <a:p>
            <a:pPr marL="457200" indent="-457200">
              <a:buFont typeface="+mj-lt"/>
              <a:buAutoNum type="arabicPeriod"/>
            </a:pPr>
            <a:r>
              <a:rPr lang="en-US" dirty="0" smtClean="0"/>
              <a:t>Website and Social Media</a:t>
            </a:r>
          </a:p>
          <a:p>
            <a:pPr marL="457200" indent="-457200">
              <a:buFont typeface="+mj-lt"/>
              <a:buAutoNum type="arabicPeriod"/>
            </a:pPr>
            <a:r>
              <a:rPr lang="en-US" dirty="0" err="1" smtClean="0"/>
              <a:t>Robocalls</a:t>
            </a:r>
            <a:endParaRPr lang="en-US" dirty="0" smtClean="0"/>
          </a:p>
          <a:p>
            <a:pPr marL="457200" indent="-457200">
              <a:buFont typeface="+mj-lt"/>
              <a:buAutoNum type="arabicPeriod"/>
            </a:pPr>
            <a:r>
              <a:rPr lang="en-US" dirty="0" smtClean="0"/>
              <a:t>Events – Weekend Farmers Markets, concerts, games –</a:t>
            </a:r>
          </a:p>
          <a:p>
            <a:pPr marL="457200" indent="-457200">
              <a:buFont typeface="+mj-lt"/>
              <a:buAutoNum type="arabicPeriod"/>
            </a:pPr>
            <a:r>
              <a:rPr lang="en-US" dirty="0" smtClean="0"/>
              <a:t>Hand out literature and inform the public</a:t>
            </a:r>
          </a:p>
          <a:p>
            <a:endParaRPr lang="en-US" dirty="0" smtClean="0"/>
          </a:p>
          <a:p>
            <a:endParaRPr lang="en-US" dirty="0" smtClean="0"/>
          </a:p>
          <a:p>
            <a:endParaRPr lang="en-US" dirty="0"/>
          </a:p>
        </p:txBody>
      </p:sp>
    </p:spTree>
    <p:extLst>
      <p:ext uri="{BB962C8B-B14F-4D97-AF65-F5344CB8AC3E}">
        <p14:creationId xmlns:p14="http://schemas.microsoft.com/office/powerpoint/2010/main" val="3960296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142800</TotalTime>
  <Words>2158</Words>
  <Application>Microsoft Office PowerPoint</Application>
  <PresentationFormat>On-screen Show (4:3)</PresentationFormat>
  <Paragraphs>243</Paragraphs>
  <Slides>18</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ＭＳ Ｐゴシック</vt:lpstr>
      <vt:lpstr>Arial</vt:lpstr>
      <vt:lpstr>Blank Presentation</vt:lpstr>
      <vt:lpstr>PowerPoint Presentation</vt:lpstr>
      <vt:lpstr>PowerPoint Presentation</vt:lpstr>
      <vt:lpstr>PowerPoint Presentation</vt:lpstr>
      <vt:lpstr>Why Vote NO to the SPLOST?</vt:lpstr>
      <vt:lpstr>The Cost to Families</vt:lpstr>
      <vt:lpstr>The Missing Business Case for the SPLOST</vt:lpstr>
      <vt:lpstr>The Missing Business Case for the SPLOST</vt:lpstr>
      <vt:lpstr>Lower Tax Good for Economy</vt:lpstr>
      <vt:lpstr>Project List Items Are Not Specific</vt:lpstr>
      <vt:lpstr>Project List Items Are Not Specific</vt:lpstr>
      <vt:lpstr>The Math on Tier 1 and Tier 2 Projects </vt:lpstr>
      <vt:lpstr>Other Considerations</vt:lpstr>
      <vt:lpstr>Other Considerations (cont.)</vt:lpstr>
      <vt:lpstr>Show us the money!</vt:lpstr>
      <vt:lpstr>Bus Rapid Transit (BRT) Has Not Gone Away</vt:lpstr>
      <vt:lpstr>Can We Trust Our Elected Leaders?</vt:lpstr>
      <vt:lpstr>Can We Trust Our Elected Leaders?</vt:lpstr>
      <vt:lpstr>Action Plan</vt:lpstr>
    </vt:vector>
  </TitlesOfParts>
  <Company>Robert Ross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Grass Roots Support</dc:title>
  <dc:creator>Robert Ross</dc:creator>
  <cp:lastModifiedBy>J Barton</cp:lastModifiedBy>
  <cp:revision>1365</cp:revision>
  <cp:lastPrinted>2014-07-24T16:58:21Z</cp:lastPrinted>
  <dcterms:created xsi:type="dcterms:W3CDTF">2011-08-28T19:45:14Z</dcterms:created>
  <dcterms:modified xsi:type="dcterms:W3CDTF">2014-08-14T18:00:34Z</dcterms:modified>
</cp:coreProperties>
</file>